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72" r:id="rId3"/>
    <p:sldId id="269" r:id="rId4"/>
    <p:sldId id="270" r:id="rId5"/>
    <p:sldId id="271" r:id="rId6"/>
    <p:sldId id="275" r:id="rId7"/>
    <p:sldId id="273" r:id="rId8"/>
    <p:sldId id="274" r:id="rId9"/>
  </p:sldIdLst>
  <p:sldSz cx="12192000" cy="6858000"/>
  <p:notesSz cx="6735763" cy="9866313"/>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1E0F3"/>
    <a:srgbClr val="D68492"/>
    <a:srgbClr val="F0F0F0"/>
    <a:srgbClr val="D6A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12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1"/>
            <a:ext cx="2918831" cy="495029"/>
          </a:xfrm>
          <a:prstGeom prst="rect">
            <a:avLst/>
          </a:prstGeom>
        </p:spPr>
        <p:txBody>
          <a:bodyPr vert="horz" lIns="91426" tIns="45713" rIns="91426" bIns="45713" rtlCol="0"/>
          <a:lstStyle>
            <a:lvl1pPr algn="l">
              <a:defRPr sz="1200"/>
            </a:lvl1pPr>
          </a:lstStyle>
          <a:p>
            <a:endParaRPr lang="ko-KR" altLang="en-US"/>
          </a:p>
        </p:txBody>
      </p:sp>
      <p:sp>
        <p:nvSpPr>
          <p:cNvPr id="3" name="날짜 개체 틀 2"/>
          <p:cNvSpPr>
            <a:spLocks noGrp="1"/>
          </p:cNvSpPr>
          <p:nvPr>
            <p:ph type="dt" idx="1"/>
          </p:nvPr>
        </p:nvSpPr>
        <p:spPr>
          <a:xfrm>
            <a:off x="3815373" y="1"/>
            <a:ext cx="2918831" cy="495029"/>
          </a:xfrm>
          <a:prstGeom prst="rect">
            <a:avLst/>
          </a:prstGeom>
        </p:spPr>
        <p:txBody>
          <a:bodyPr vert="horz" lIns="91426" tIns="45713" rIns="91426" bIns="45713" rtlCol="0"/>
          <a:lstStyle>
            <a:lvl1pPr algn="r">
              <a:defRPr sz="1200"/>
            </a:lvl1pPr>
          </a:lstStyle>
          <a:p>
            <a:fld id="{13904396-F6B6-43C3-8105-80AEFB20C2F7}" type="datetimeFigureOut">
              <a:rPr lang="ko-KR" altLang="en-US" smtClean="0"/>
              <a:t>2021-12-20</a:t>
            </a:fld>
            <a:endParaRPr lang="ko-KR" altLang="en-US"/>
          </a:p>
        </p:txBody>
      </p:sp>
      <p:sp>
        <p:nvSpPr>
          <p:cNvPr id="4" name="슬라이드 이미지 개체 틀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26" tIns="45713" rIns="91426" bIns="45713" rtlCol="0" anchor="ctr"/>
          <a:lstStyle/>
          <a:p>
            <a:endParaRPr lang="ko-KR" altLang="en-US"/>
          </a:p>
        </p:txBody>
      </p:sp>
      <p:sp>
        <p:nvSpPr>
          <p:cNvPr id="5" name="슬라이드 노트 개체 틀 4"/>
          <p:cNvSpPr>
            <a:spLocks noGrp="1"/>
          </p:cNvSpPr>
          <p:nvPr>
            <p:ph type="body" sz="quarter" idx="3"/>
          </p:nvPr>
        </p:nvSpPr>
        <p:spPr>
          <a:xfrm>
            <a:off x="673577" y="4748164"/>
            <a:ext cx="5388610" cy="3884861"/>
          </a:xfrm>
          <a:prstGeom prst="rect">
            <a:avLst/>
          </a:prstGeom>
        </p:spPr>
        <p:txBody>
          <a:bodyPr vert="horz" lIns="91426" tIns="45713" rIns="91426" bIns="45713"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371286"/>
            <a:ext cx="2918831" cy="495028"/>
          </a:xfrm>
          <a:prstGeom prst="rect">
            <a:avLst/>
          </a:prstGeom>
        </p:spPr>
        <p:txBody>
          <a:bodyPr vert="horz" lIns="91426" tIns="45713" rIns="91426" bIns="45713"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15373" y="9371286"/>
            <a:ext cx="2918831" cy="495028"/>
          </a:xfrm>
          <a:prstGeom prst="rect">
            <a:avLst/>
          </a:prstGeom>
        </p:spPr>
        <p:txBody>
          <a:bodyPr vert="horz" lIns="91426" tIns="45713" rIns="91426" bIns="45713" rtlCol="0" anchor="b"/>
          <a:lstStyle>
            <a:lvl1pPr algn="r">
              <a:defRPr sz="1200"/>
            </a:lvl1pPr>
          </a:lstStyle>
          <a:p>
            <a:fld id="{802F81AF-BD5A-4A0B-B0F6-A08319B29D1E}" type="slidenum">
              <a:rPr lang="ko-KR" altLang="en-US" smtClean="0"/>
              <a:t>‹#›</a:t>
            </a:fld>
            <a:endParaRPr lang="ko-KR" altLang="en-US"/>
          </a:p>
        </p:txBody>
      </p:sp>
    </p:spTree>
    <p:extLst>
      <p:ext uri="{BB962C8B-B14F-4D97-AF65-F5344CB8AC3E}">
        <p14:creationId xmlns:p14="http://schemas.microsoft.com/office/powerpoint/2010/main" val="19046577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802F81AF-BD5A-4A0B-B0F6-A08319B29D1E}" type="slidenum">
              <a:rPr lang="ko-KR" altLang="en-US" smtClean="0"/>
              <a:t>1</a:t>
            </a:fld>
            <a:endParaRPr lang="ko-KR" altLang="en-US"/>
          </a:p>
        </p:txBody>
      </p:sp>
    </p:spTree>
    <p:extLst>
      <p:ext uri="{BB962C8B-B14F-4D97-AF65-F5344CB8AC3E}">
        <p14:creationId xmlns:p14="http://schemas.microsoft.com/office/powerpoint/2010/main" val="1211640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A5F9650C-1343-4DC4-9987-1A7962B6FCCE}" type="datetimeFigureOut">
              <a:rPr lang="ko-KR" altLang="en-US" smtClean="0"/>
              <a:t>2021-12-20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1717102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A5F9650C-1343-4DC4-9987-1A7962B6FCCE}" type="datetimeFigureOut">
              <a:rPr lang="ko-KR" altLang="en-US" smtClean="0"/>
              <a:t>2021-12-20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3387000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A5F9650C-1343-4DC4-9987-1A7962B6FCCE}" type="datetimeFigureOut">
              <a:rPr lang="ko-KR" altLang="en-US" smtClean="0"/>
              <a:t>2021-12-20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223583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A5F9650C-1343-4DC4-9987-1A7962B6FCCE}" type="datetimeFigureOut">
              <a:rPr lang="ko-KR" altLang="en-US" smtClean="0"/>
              <a:t>2021-12-20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3654155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A5F9650C-1343-4DC4-9987-1A7962B6FCCE}" type="datetimeFigureOut">
              <a:rPr lang="ko-KR" altLang="en-US" smtClean="0"/>
              <a:t>2021-12-20</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507889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A5F9650C-1343-4DC4-9987-1A7962B6FCCE}" type="datetimeFigureOut">
              <a:rPr lang="ko-KR" altLang="en-US" smtClean="0"/>
              <a:t>2021-12-20</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1491427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A5F9650C-1343-4DC4-9987-1A7962B6FCCE}" type="datetimeFigureOut">
              <a:rPr lang="ko-KR" altLang="en-US" smtClean="0"/>
              <a:t>2021-12-20</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2620214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A5F9650C-1343-4DC4-9987-1A7962B6FCCE}" type="datetimeFigureOut">
              <a:rPr lang="ko-KR" altLang="en-US" smtClean="0"/>
              <a:t>2021-12-20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4111263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A5F9650C-1343-4DC4-9987-1A7962B6FCCE}" type="datetimeFigureOut">
              <a:rPr lang="ko-KR" altLang="en-US" smtClean="0"/>
              <a:t>2021-12-20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3639992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A5F9650C-1343-4DC4-9987-1A7962B6FCCE}" type="datetimeFigureOut">
              <a:rPr lang="ko-KR" altLang="en-US" smtClean="0"/>
              <a:t>2021-12-20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1813606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A5F9650C-1343-4DC4-9987-1A7962B6FCCE}" type="datetimeFigureOut">
              <a:rPr lang="ko-KR" altLang="en-US" smtClean="0"/>
              <a:t>2021-12-20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3620488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gGrid">
          <a:fgClr>
            <a:schemeClr val="bg1"/>
          </a:fgClr>
          <a:bgClr>
            <a:schemeClr val="accent1">
              <a:lumMod val="40000"/>
              <a:lumOff val="60000"/>
            </a:schemeClr>
          </a:bgClr>
        </a:patt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F9650C-1343-4DC4-9987-1A7962B6FCCE}" type="datetimeFigureOut">
              <a:rPr lang="ko-KR" altLang="en-US" smtClean="0"/>
              <a:t>2021-12-20</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AF25FA-CD56-44A2-A04B-563765D7AB41}" type="slidenum">
              <a:rPr lang="ko-KR" altLang="en-US" smtClean="0"/>
              <a:t>‹#›</a:t>
            </a:fld>
            <a:endParaRPr lang="ko-KR" altLang="en-US"/>
          </a:p>
        </p:txBody>
      </p:sp>
    </p:spTree>
    <p:extLst>
      <p:ext uri="{BB962C8B-B14F-4D97-AF65-F5344CB8AC3E}">
        <p14:creationId xmlns:p14="http://schemas.microsoft.com/office/powerpoint/2010/main" val="3164550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hak.jnu.ac.kr/arsamweb/enth/went/entraregt/entraregt700.aspx"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underia@jnu.ac.k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2">
              <a:lumMod val="40000"/>
              <a:lumOff val="60000"/>
            </a:schemeClr>
          </a:bgClr>
        </a:pattFill>
        <a:effectLst/>
      </p:bgPr>
    </p:bg>
    <p:spTree>
      <p:nvGrpSpPr>
        <p:cNvPr id="1" name=""/>
        <p:cNvGrpSpPr/>
        <p:nvPr/>
      </p:nvGrpSpPr>
      <p:grpSpPr>
        <a:xfrm>
          <a:off x="0" y="0"/>
          <a:ext cx="0" cy="0"/>
          <a:chOff x="0" y="0"/>
          <a:chExt cx="0" cy="0"/>
        </a:xfrm>
      </p:grpSpPr>
      <p:pic>
        <p:nvPicPr>
          <p:cNvPr id="64" name="Picture 2" descr="ê´ë ¨ ì´ë¯¸ì§"/>
          <p:cNvPicPr>
            <a:picLocks noChangeAspect="1" noChangeArrowheads="1"/>
          </p:cNvPicPr>
          <p:nvPr/>
        </p:nvPicPr>
        <p:blipFill>
          <a:blip r:embed="rId3" cstate="print">
            <a:extLst>
              <a:ext uri="{28A0092B-C50C-407E-A947-70E740481C1C}">
                <a14:useLocalDpi xmlns:a14="http://schemas.microsoft.com/office/drawing/2010/main" val="0"/>
              </a:ext>
            </a:extLst>
          </a:blip>
          <a:srcRect l="26546" t="30821" r="26538" b="27058"/>
          <a:stretch>
            <a:fillRect/>
          </a:stretch>
        </p:blipFill>
        <p:spPr bwMode="auto">
          <a:xfrm>
            <a:off x="1580179" y="5308153"/>
            <a:ext cx="1414697" cy="1209454"/>
          </a:xfrm>
          <a:prstGeom prst="rect">
            <a:avLst/>
          </a:prstGeom>
          <a:noFill/>
          <a:ln>
            <a:noFill/>
          </a:ln>
          <a:extLst/>
        </p:spPr>
      </p:pic>
      <p:sp>
        <p:nvSpPr>
          <p:cNvPr id="2" name="제목 1"/>
          <p:cNvSpPr>
            <a:spLocks noGrp="1"/>
          </p:cNvSpPr>
          <p:nvPr>
            <p:ph type="ctrTitle"/>
          </p:nvPr>
        </p:nvSpPr>
        <p:spPr>
          <a:xfrm>
            <a:off x="1193253" y="1383274"/>
            <a:ext cx="10712998" cy="1022566"/>
          </a:xfrm>
        </p:spPr>
        <p:txBody>
          <a:bodyPr>
            <a:normAutofit fontScale="90000"/>
          </a:bodyPr>
          <a:lstStyle/>
          <a:p>
            <a:pPr algn="r"/>
            <a:r>
              <a:rPr lang="en-US" altLang="ko-KR" sz="4800" b="1" dirty="0" smtClean="0">
                <a:latin typeface="Eras Bold ITC" panose="020B0907030504020204" pitchFamily="34" charset="0"/>
              </a:rPr>
              <a:t>How to check the Tuition Invoice</a:t>
            </a:r>
            <a:br>
              <a:rPr lang="en-US" altLang="ko-KR" sz="4800" b="1" dirty="0" smtClean="0">
                <a:latin typeface="Eras Bold ITC" panose="020B0907030504020204" pitchFamily="34" charset="0"/>
              </a:rPr>
            </a:br>
            <a:r>
              <a:rPr lang="en-US" altLang="zh-CN" sz="4400" b="1" dirty="0" smtClean="0">
                <a:latin typeface="Eras Bold ITC" panose="020B0907030504020204" pitchFamily="34" charset="0"/>
              </a:rPr>
              <a:t>- For undergraduate freshmen</a:t>
            </a:r>
            <a:endParaRPr lang="ko-KR" altLang="en-US" sz="5300" b="1" dirty="0">
              <a:latin typeface="Eras Bold ITC" panose="020B0907030504020204" pitchFamily="34" charset="0"/>
            </a:endParaRPr>
          </a:p>
        </p:txBody>
      </p:sp>
      <p:sp>
        <p:nvSpPr>
          <p:cNvPr id="61" name="TextBox 60"/>
          <p:cNvSpPr txBox="1"/>
          <p:nvPr/>
        </p:nvSpPr>
        <p:spPr>
          <a:xfrm>
            <a:off x="556699" y="6193983"/>
            <a:ext cx="5101390" cy="400110"/>
          </a:xfrm>
          <a:prstGeom prst="rect">
            <a:avLst/>
          </a:prstGeom>
          <a:noFill/>
        </p:spPr>
        <p:txBody>
          <a:bodyPr wrap="square" rtlCol="0">
            <a:spAutoFit/>
          </a:bodyPr>
          <a:lstStyle/>
          <a:p>
            <a:r>
              <a:rPr lang="en-US" altLang="ko-KR" sz="2000" dirty="0" smtClean="0">
                <a:solidFill>
                  <a:schemeClr val="bg1">
                    <a:lumMod val="50000"/>
                  </a:schemeClr>
                </a:solidFill>
                <a:latin typeface="HY백송B" panose="02030600000101010101" pitchFamily="18" charset="-127"/>
                <a:ea typeface="HY백송B" panose="02030600000101010101" pitchFamily="18" charset="-127"/>
              </a:rPr>
              <a:t>Office of International Affairs </a:t>
            </a:r>
            <a:endParaRPr lang="ko-KR" altLang="en-US" sz="2000" dirty="0">
              <a:solidFill>
                <a:schemeClr val="bg1">
                  <a:lumMod val="50000"/>
                </a:schemeClr>
              </a:solidFill>
              <a:latin typeface="HY백송B" panose="02030600000101010101" pitchFamily="18" charset="-127"/>
              <a:ea typeface="HY백송B" panose="02030600000101010101" pitchFamily="18" charset="-127"/>
            </a:endParaRPr>
          </a:p>
        </p:txBody>
      </p:sp>
      <p:sp>
        <p:nvSpPr>
          <p:cNvPr id="63" name="직사각형 62"/>
          <p:cNvSpPr/>
          <p:nvPr/>
        </p:nvSpPr>
        <p:spPr>
          <a:xfrm>
            <a:off x="254774" y="6026082"/>
            <a:ext cx="4145850" cy="338554"/>
          </a:xfrm>
          <a:prstGeom prst="rect">
            <a:avLst/>
          </a:prstGeom>
        </p:spPr>
        <p:txBody>
          <a:bodyPr wrap="square">
            <a:spAutoFit/>
          </a:bodyPr>
          <a:lstStyle/>
          <a:p>
            <a:r>
              <a:rPr lang="en-US" altLang="ja-JP" sz="1600" dirty="0">
                <a:solidFill>
                  <a:schemeClr val="tx1">
                    <a:lumMod val="95000"/>
                    <a:lumOff val="5000"/>
                  </a:schemeClr>
                </a:solidFill>
                <a:latin typeface="HY견고딕" panose="02030600000101010101" pitchFamily="18" charset="-127"/>
                <a:ea typeface="HY견고딕" panose="02030600000101010101" pitchFamily="18" charset="-127"/>
                <a:cs typeface="Aharoni" panose="02010803020104030203" pitchFamily="2" charset="-79"/>
              </a:rPr>
              <a:t>CHONNAM NATIONAL UNIVERSITY</a:t>
            </a:r>
            <a:endParaRPr lang="ko-KR" altLang="en-US" sz="1600" dirty="0">
              <a:solidFill>
                <a:schemeClr val="tx1">
                  <a:lumMod val="95000"/>
                  <a:lumOff val="5000"/>
                </a:schemeClr>
              </a:solidFill>
              <a:latin typeface="HY견고딕" panose="02030600000101010101" pitchFamily="18" charset="-127"/>
              <a:ea typeface="HY견고딕" panose="02030600000101010101" pitchFamily="18" charset="-127"/>
            </a:endParaRPr>
          </a:p>
        </p:txBody>
      </p:sp>
      <p:sp>
        <p:nvSpPr>
          <p:cNvPr id="6" name="부제목 2"/>
          <p:cNvSpPr>
            <a:spLocks noGrp="1"/>
          </p:cNvSpPr>
          <p:nvPr>
            <p:ph type="subTitle" idx="1"/>
          </p:nvPr>
        </p:nvSpPr>
        <p:spPr>
          <a:xfrm>
            <a:off x="5581649" y="2929060"/>
            <a:ext cx="7185449" cy="1655762"/>
          </a:xfrm>
        </p:spPr>
        <p:txBody>
          <a:bodyPr>
            <a:normAutofit/>
          </a:bodyPr>
          <a:lstStyle/>
          <a:p>
            <a:r>
              <a:rPr lang="zh-CN" altLang="en-US" sz="2800" b="1" dirty="0" smtClean="0">
                <a:latin typeface="FangSong" panose="02010609060101010101" pitchFamily="49" charset="-122"/>
                <a:ea typeface="FangSong" panose="02010609060101010101" pitchFamily="49" charset="-122"/>
                <a:cs typeface="함초롬바탕" panose="02030604000101010101" pitchFamily="18" charset="-127"/>
              </a:rPr>
              <a:t>本科新生学费缴纳通知书确认方法</a:t>
            </a:r>
            <a:endParaRPr lang="ko-KR" altLang="en-US" sz="2800" b="1" dirty="0">
              <a:latin typeface="FangSong" panose="02010609060101010101" pitchFamily="49" charset="-122"/>
              <a:ea typeface="함초롬바탕" panose="02030604000101010101" pitchFamily="18" charset="-127"/>
              <a:cs typeface="함초롬바탕" panose="02030604000101010101" pitchFamily="18" charset="-127"/>
            </a:endParaRPr>
          </a:p>
        </p:txBody>
      </p:sp>
      <p:sp>
        <p:nvSpPr>
          <p:cNvPr id="3" name="직사각형 2"/>
          <p:cNvSpPr/>
          <p:nvPr/>
        </p:nvSpPr>
        <p:spPr>
          <a:xfrm>
            <a:off x="6787934" y="2425590"/>
            <a:ext cx="5274201" cy="523220"/>
          </a:xfrm>
          <a:prstGeom prst="rect">
            <a:avLst/>
          </a:prstGeom>
        </p:spPr>
        <p:txBody>
          <a:bodyPr wrap="none">
            <a:spAutoFit/>
          </a:bodyPr>
          <a:lstStyle/>
          <a:p>
            <a:r>
              <a:rPr lang="ko-KR" altLang="en-US" sz="2800" b="1"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학부 신입생 </a:t>
            </a:r>
            <a:r>
              <a:rPr lang="ko-KR" altLang="en-US" sz="2800"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등록금고지서 </a:t>
            </a:r>
            <a:r>
              <a:rPr lang="ko-KR" altLang="en-US" sz="2800" b="1" dirty="0">
                <a:latin typeface="나눔스퀘어_ac ExtraBold" panose="020B0600000101010101" pitchFamily="50" charset="-127"/>
                <a:ea typeface="나눔스퀘어_ac ExtraBold" panose="020B0600000101010101" pitchFamily="50" charset="-127"/>
                <a:cs typeface="함초롬바탕" panose="02030604000101010101" pitchFamily="18" charset="-127"/>
              </a:rPr>
              <a:t>확인 방법 </a:t>
            </a:r>
            <a:endParaRPr lang="ko-KR" altLang="en-US" sz="2800" dirty="0">
              <a:latin typeface="나눔스퀘어_ac ExtraBold" panose="020B0600000101010101" pitchFamily="50" charset="-127"/>
              <a:ea typeface="나눔스퀘어_ac ExtraBold" panose="020B0600000101010101" pitchFamily="50" charset="-127"/>
            </a:endParaRPr>
          </a:p>
        </p:txBody>
      </p:sp>
    </p:spTree>
    <p:extLst>
      <p:ext uri="{BB962C8B-B14F-4D97-AF65-F5344CB8AC3E}">
        <p14:creationId xmlns:p14="http://schemas.microsoft.com/office/powerpoint/2010/main" val="6027335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2">
              <a:lumMod val="40000"/>
              <a:lumOff val="60000"/>
            </a:schemeClr>
          </a:bgClr>
        </a:pattFill>
        <a:effectLst/>
      </p:bgPr>
    </p:bg>
    <p:spTree>
      <p:nvGrpSpPr>
        <p:cNvPr id="1" name=""/>
        <p:cNvGrpSpPr/>
        <p:nvPr/>
      </p:nvGrpSpPr>
      <p:grpSpPr>
        <a:xfrm>
          <a:off x="0" y="0"/>
          <a:ext cx="0" cy="0"/>
          <a:chOff x="0" y="0"/>
          <a:chExt cx="0" cy="0"/>
        </a:xfrm>
      </p:grpSpPr>
      <p:sp>
        <p:nvSpPr>
          <p:cNvPr id="4" name="모서리가 둥근 직사각형 3"/>
          <p:cNvSpPr/>
          <p:nvPr/>
        </p:nvSpPr>
        <p:spPr>
          <a:xfrm>
            <a:off x="501866" y="839985"/>
            <a:ext cx="11118634" cy="2092018"/>
          </a:xfrm>
          <a:prstGeom prst="roundRect">
            <a:avLst/>
          </a:prstGeom>
          <a:solidFill>
            <a:schemeClr val="accent6">
              <a:lumMod val="20000"/>
              <a:lumOff val="80000"/>
            </a:schemeClr>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ko-KR" altLang="en-US"/>
          </a:p>
        </p:txBody>
      </p:sp>
      <p:sp>
        <p:nvSpPr>
          <p:cNvPr id="5" name="제목 1"/>
          <p:cNvSpPr txBox="1">
            <a:spLocks/>
          </p:cNvSpPr>
          <p:nvPr/>
        </p:nvSpPr>
        <p:spPr>
          <a:xfrm>
            <a:off x="178016" y="328702"/>
            <a:ext cx="8499720" cy="1022566"/>
          </a:xfrm>
          <a:prstGeom prst="rect">
            <a:avLst/>
          </a:prstGeom>
        </p:spPr>
        <p:txBody>
          <a:bodyPr vert="horz" lIns="91440" tIns="45720" rIns="91440" bIns="45720" rtlCol="0" anchor="ctr">
            <a:normAutofit fontScale="85000" lnSpcReduction="10000"/>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r"/>
            <a:r>
              <a:rPr lang="en-US" altLang="zh-CN" sz="4800" b="1" dirty="0" smtClean="0">
                <a:latin typeface="Eras Bold ITC" panose="020B0907030504020204" pitchFamily="34" charset="0"/>
              </a:rPr>
              <a:t>Before you check the invoice~</a:t>
            </a:r>
            <a:endParaRPr lang="en-US" altLang="ko-KR" sz="4800" b="1" dirty="0" smtClean="0">
              <a:latin typeface="Eras Bold ITC" panose="020B0907030504020204" pitchFamily="34" charset="0"/>
            </a:endParaRPr>
          </a:p>
          <a:p>
            <a:pPr algn="r"/>
            <a:endParaRPr lang="ko-KR" altLang="en-US" sz="1400" b="1" dirty="0">
              <a:latin typeface="Eras Bold ITC" panose="020B0907030504020204" pitchFamily="34" charset="0"/>
            </a:endParaRPr>
          </a:p>
        </p:txBody>
      </p:sp>
      <p:sp>
        <p:nvSpPr>
          <p:cNvPr id="6" name="직사각형 5"/>
          <p:cNvSpPr/>
          <p:nvPr/>
        </p:nvSpPr>
        <p:spPr>
          <a:xfrm>
            <a:off x="1382885" y="1236968"/>
            <a:ext cx="10067180" cy="1046440"/>
          </a:xfrm>
          <a:prstGeom prst="rect">
            <a:avLst/>
          </a:prstGeom>
        </p:spPr>
        <p:txBody>
          <a:bodyPr wrap="none">
            <a:spAutoFit/>
          </a:bodyPr>
          <a:lstStyle/>
          <a:p>
            <a:r>
              <a:rPr lang="en-US" altLang="ko-KR" dirty="0" smtClean="0">
                <a:latin typeface="Comic Sans MS" panose="030F0702030302020204" pitchFamily="66" charset="0"/>
                <a:ea typeface="나눔스퀘어_ac ExtraBold" panose="020B0600000101010101" pitchFamily="50" charset="-127"/>
              </a:rPr>
              <a:t>You cannot access to the invoice page with your phone, so please use your desktop computer </a:t>
            </a:r>
          </a:p>
          <a:p>
            <a:r>
              <a:rPr lang="en-US" altLang="ko-KR" dirty="0" smtClean="0">
                <a:latin typeface="Comic Sans MS" panose="030F0702030302020204" pitchFamily="66" charset="0"/>
                <a:ea typeface="나눔스퀘어_ac ExtraBold" panose="020B0600000101010101" pitchFamily="50" charset="-127"/>
              </a:rPr>
              <a:t>to access the page</a:t>
            </a:r>
          </a:p>
          <a:p>
            <a:endParaRPr lang="en-US" altLang="ko-KR" sz="1000" dirty="0" smtClean="0">
              <a:latin typeface="Comic Sans MS" panose="030F0702030302020204" pitchFamily="66" charset="0"/>
              <a:ea typeface="나눔스퀘어_ac ExtraBold" panose="020B0600000101010101" pitchFamily="50" charset="-127"/>
            </a:endParaRPr>
          </a:p>
          <a:p>
            <a:r>
              <a:rPr lang="ko-KR" altLang="en-US" sz="1600"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등록금고지서는 핸드폰으로는 조회가 불가능하니 반드시 컴퓨터를 이용해서 접속하여 고지서를 출력하시기 바랍니다</a:t>
            </a:r>
            <a:endParaRPr lang="ko-KR" altLang="en-US" sz="1600" dirty="0">
              <a:latin typeface="Comic Sans MS" panose="030F0702030302020204" pitchFamily="66" charset="0"/>
              <a:ea typeface="나눔스퀘어_ac ExtraBold" panose="020B0600000101010101" pitchFamily="50" charset="-127"/>
            </a:endParaRPr>
          </a:p>
        </p:txBody>
      </p:sp>
      <p:sp>
        <p:nvSpPr>
          <p:cNvPr id="7" name="부제목 2"/>
          <p:cNvSpPr txBox="1">
            <a:spLocks/>
          </p:cNvSpPr>
          <p:nvPr/>
        </p:nvSpPr>
        <p:spPr>
          <a:xfrm>
            <a:off x="1344786" y="2346422"/>
            <a:ext cx="9793518" cy="585581"/>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b="1" dirty="0" smtClean="0">
                <a:latin typeface="FangSong" panose="02010609060101010101" pitchFamily="49" charset="-122"/>
                <a:ea typeface="FangSong" panose="02010609060101010101" pitchFamily="49" charset="-122"/>
              </a:rPr>
              <a:t>用手机不能打开这个学费缴纳通知书，请用电脑确认学费缴纳通知书</a:t>
            </a:r>
            <a:endParaRPr lang="ko-KR" altLang="en-US" sz="1800" b="1" dirty="0">
              <a:latin typeface="FangSong" panose="02010609060101010101" pitchFamily="49" charset="-122"/>
              <a:ea typeface="함초롬바탕" panose="02030604000101010101" pitchFamily="18" charset="-127"/>
              <a:cs typeface="함초롬바탕" panose="02030604000101010101" pitchFamily="18" charset="-127"/>
            </a:endParaRPr>
          </a:p>
        </p:txBody>
      </p:sp>
      <p:sp>
        <p:nvSpPr>
          <p:cNvPr id="8" name="직사각형 7"/>
          <p:cNvSpPr/>
          <p:nvPr/>
        </p:nvSpPr>
        <p:spPr>
          <a:xfrm>
            <a:off x="913258" y="1202247"/>
            <a:ext cx="431528" cy="461665"/>
          </a:xfrm>
          <a:prstGeom prst="rect">
            <a:avLst/>
          </a:prstGeom>
        </p:spPr>
        <p:txBody>
          <a:bodyPr wrap="none">
            <a:spAutoFit/>
          </a:bodyPr>
          <a:lstStyle/>
          <a:p>
            <a:r>
              <a:rPr lang="en-US" altLang="ko-KR" sz="2400" b="1" dirty="0">
                <a:latin typeface="KaiTi" panose="02010609060101010101" pitchFamily="49" charset="-122"/>
                <a:ea typeface="KaiTi" panose="02010609060101010101" pitchFamily="49" charset="-122"/>
              </a:rPr>
              <a:t>✔</a:t>
            </a:r>
            <a:endParaRPr lang="ko-KR" altLang="en-US" sz="2400" dirty="0"/>
          </a:p>
        </p:txBody>
      </p:sp>
      <p:sp>
        <p:nvSpPr>
          <p:cNvPr id="10" name="모서리가 둥근 직사각형 9"/>
          <p:cNvSpPr/>
          <p:nvPr/>
        </p:nvSpPr>
        <p:spPr>
          <a:xfrm>
            <a:off x="501866" y="3285451"/>
            <a:ext cx="11118634" cy="3288834"/>
          </a:xfrm>
          <a:prstGeom prst="roundRect">
            <a:avLst/>
          </a:prstGeom>
          <a:solidFill>
            <a:schemeClr val="accent6">
              <a:lumMod val="20000"/>
              <a:lumOff val="80000"/>
            </a:schemeClr>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ko-KR" altLang="en-US" dirty="0">
              <a:solidFill>
                <a:schemeClr val="tx1"/>
              </a:solidFill>
              <a:latin typeface="Arial Black" panose="020B0A04020102020204" pitchFamily="34" charset="0"/>
            </a:endParaRPr>
          </a:p>
        </p:txBody>
      </p:sp>
      <p:sp>
        <p:nvSpPr>
          <p:cNvPr id="14" name="직사각형 13"/>
          <p:cNvSpPr/>
          <p:nvPr/>
        </p:nvSpPr>
        <p:spPr>
          <a:xfrm>
            <a:off x="1382885" y="3611134"/>
            <a:ext cx="9874819" cy="1292662"/>
          </a:xfrm>
          <a:prstGeom prst="rect">
            <a:avLst/>
          </a:prstGeom>
        </p:spPr>
        <p:txBody>
          <a:bodyPr wrap="none">
            <a:spAutoFit/>
          </a:bodyPr>
          <a:lstStyle/>
          <a:p>
            <a:r>
              <a:rPr lang="en-US" altLang="ko-KR" dirty="0" smtClean="0">
                <a:latin typeface="Comic Sans MS" panose="030F0702030302020204" pitchFamily="66" charset="0"/>
                <a:ea typeface="나눔스퀘어_ac ExtraBold" panose="020B0600000101010101" pitchFamily="50" charset="-127"/>
              </a:rPr>
              <a:t>Must access through Internet Explorer to check the invoice, Chrome and Microsoft Edge </a:t>
            </a:r>
          </a:p>
          <a:p>
            <a:r>
              <a:rPr lang="en-US" altLang="ko-KR" dirty="0" smtClean="0">
                <a:latin typeface="Comic Sans MS" panose="030F0702030302020204" pitchFamily="66" charset="0"/>
                <a:ea typeface="나눔스퀘어_ac ExtraBold" panose="020B0600000101010101" pitchFamily="50" charset="-127"/>
              </a:rPr>
              <a:t>will not be accessible</a:t>
            </a:r>
          </a:p>
          <a:p>
            <a:endParaRPr lang="en-US" altLang="ko-KR" sz="1000" dirty="0" smtClean="0">
              <a:latin typeface="Comic Sans MS" panose="030F0702030302020204" pitchFamily="66" charset="0"/>
              <a:ea typeface="나눔스퀘어_ac ExtraBold" panose="020B0600000101010101" pitchFamily="50" charset="-127"/>
            </a:endParaRPr>
          </a:p>
          <a:p>
            <a:r>
              <a:rPr lang="ko-KR" altLang="en-US" sz="1600" dirty="0" smtClean="0">
                <a:latin typeface="Comic Sans MS" panose="030F0702030302020204" pitchFamily="66" charset="0"/>
                <a:ea typeface="나눔스퀘어_ac ExtraBold" panose="020B0600000101010101" pitchFamily="50" charset="-127"/>
              </a:rPr>
              <a:t>고지서 확인 시</a:t>
            </a:r>
            <a:r>
              <a:rPr lang="en-US" altLang="ko-KR" sz="1600" dirty="0" smtClean="0">
                <a:latin typeface="Comic Sans MS" panose="030F0702030302020204" pitchFamily="66" charset="0"/>
                <a:ea typeface="나눔스퀘어_ac ExtraBold" panose="020B0600000101010101" pitchFamily="50" charset="-127"/>
              </a:rPr>
              <a:t>,</a:t>
            </a:r>
            <a:r>
              <a:rPr lang="ko-KR" altLang="en-US" sz="1600" dirty="0" smtClean="0">
                <a:latin typeface="Comic Sans MS" panose="030F0702030302020204" pitchFamily="66" charset="0"/>
                <a:ea typeface="나눔스퀘어_ac ExtraBold" panose="020B0600000101010101" pitchFamily="50" charset="-127"/>
              </a:rPr>
              <a:t> 반드시 인터넷 익스플로러를 통해 접속해야 하며 크롬</a:t>
            </a:r>
            <a:r>
              <a:rPr lang="en-US" altLang="ko-KR" sz="1600" dirty="0" smtClean="0">
                <a:latin typeface="Comic Sans MS" panose="030F0702030302020204" pitchFamily="66" charset="0"/>
                <a:ea typeface="나눔스퀘어_ac ExtraBold" panose="020B0600000101010101" pitchFamily="50" charset="-127"/>
              </a:rPr>
              <a:t>, </a:t>
            </a:r>
            <a:r>
              <a:rPr lang="ko-KR" altLang="en-US" sz="1600" dirty="0" smtClean="0">
                <a:latin typeface="Comic Sans MS" panose="030F0702030302020204" pitchFamily="66" charset="0"/>
                <a:ea typeface="나눔스퀘어_ac ExtraBold" panose="020B0600000101010101" pitchFamily="50" charset="-127"/>
              </a:rPr>
              <a:t>마이크로소프트 </a:t>
            </a:r>
            <a:r>
              <a:rPr lang="ko-KR" altLang="en-US" sz="1600" dirty="0" err="1" smtClean="0">
                <a:latin typeface="Comic Sans MS" panose="030F0702030302020204" pitchFamily="66" charset="0"/>
                <a:ea typeface="나눔스퀘어_ac ExtraBold" panose="020B0600000101010101" pitchFamily="50" charset="-127"/>
              </a:rPr>
              <a:t>엣지</a:t>
            </a:r>
            <a:r>
              <a:rPr lang="ko-KR" altLang="en-US" sz="1600" dirty="0" smtClean="0">
                <a:latin typeface="Comic Sans MS" panose="030F0702030302020204" pitchFamily="66" charset="0"/>
                <a:ea typeface="나눔스퀘어_ac ExtraBold" panose="020B0600000101010101" pitchFamily="50" charset="-127"/>
              </a:rPr>
              <a:t> 등을 사용하여 접속할 시에는</a:t>
            </a:r>
            <a:endParaRPr lang="en-US" altLang="ko-KR" sz="1600" dirty="0" smtClean="0">
              <a:latin typeface="Comic Sans MS" panose="030F0702030302020204" pitchFamily="66" charset="0"/>
              <a:ea typeface="나눔스퀘어_ac ExtraBold" panose="020B0600000101010101" pitchFamily="50" charset="-127"/>
            </a:endParaRPr>
          </a:p>
          <a:p>
            <a:r>
              <a:rPr lang="ko-KR" altLang="en-US" sz="1600" dirty="0" smtClean="0">
                <a:latin typeface="Comic Sans MS" panose="030F0702030302020204" pitchFamily="66" charset="0"/>
                <a:ea typeface="나눔스퀘어_ac ExtraBold" panose="020B0600000101010101" pitchFamily="50" charset="-127"/>
              </a:rPr>
              <a:t>등록금 고지서 조회가 불가능합니다</a:t>
            </a:r>
            <a:endParaRPr lang="ko-KR" altLang="en-US" sz="1600" dirty="0">
              <a:latin typeface="Comic Sans MS" panose="030F0702030302020204" pitchFamily="66" charset="0"/>
              <a:ea typeface="나눔스퀘어_ac ExtraBold" panose="020B0600000101010101" pitchFamily="50" charset="-127"/>
            </a:endParaRPr>
          </a:p>
        </p:txBody>
      </p:sp>
      <p:sp>
        <p:nvSpPr>
          <p:cNvPr id="15" name="부제목 2"/>
          <p:cNvSpPr txBox="1">
            <a:spLocks/>
          </p:cNvSpPr>
          <p:nvPr/>
        </p:nvSpPr>
        <p:spPr>
          <a:xfrm>
            <a:off x="1344786" y="4951421"/>
            <a:ext cx="9793518" cy="585581"/>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b="1" dirty="0" smtClean="0">
                <a:latin typeface="FangSong" panose="02010609060101010101" pitchFamily="49" charset="-122"/>
                <a:ea typeface="FangSong" panose="02010609060101010101" pitchFamily="49" charset="-122"/>
                <a:cs typeface="함초롬바탕" panose="02030604000101010101" pitchFamily="18" charset="-127"/>
              </a:rPr>
              <a:t>必须用</a:t>
            </a:r>
            <a:r>
              <a:rPr lang="en-US" altLang="zh-CN" sz="1800" b="1" dirty="0" smtClean="0">
                <a:latin typeface="FangSong" panose="02010609060101010101" pitchFamily="49" charset="-122"/>
                <a:ea typeface="FangSong" panose="02010609060101010101" pitchFamily="49" charset="-122"/>
                <a:cs typeface="함초롬바탕" panose="02030604000101010101" pitchFamily="18" charset="-127"/>
              </a:rPr>
              <a:t>IE</a:t>
            </a:r>
            <a:r>
              <a:rPr lang="zh-CN" altLang="en-US" sz="1800" b="1" dirty="0" smtClean="0">
                <a:latin typeface="FangSong" panose="02010609060101010101" pitchFamily="49" charset="-122"/>
                <a:ea typeface="FangSong" panose="02010609060101010101" pitchFamily="49" charset="-122"/>
                <a:cs typeface="함초롬바탕" panose="02030604000101010101" pitchFamily="18" charset="-127"/>
              </a:rPr>
              <a:t>浏览器确认自己的学费缴纳通知书，用其他的浏览器不能打开学费缴纳通知书</a:t>
            </a:r>
            <a:endParaRPr lang="ko-KR" altLang="en-US" sz="1800" b="1" dirty="0">
              <a:latin typeface="FangSong" panose="02010609060101010101" pitchFamily="49" charset="-122"/>
              <a:ea typeface="함초롬바탕" panose="02030604000101010101" pitchFamily="18" charset="-127"/>
              <a:cs typeface="함초롬바탕" panose="02030604000101010101" pitchFamily="18" charset="-127"/>
            </a:endParaRPr>
          </a:p>
        </p:txBody>
      </p:sp>
      <p:sp>
        <p:nvSpPr>
          <p:cNvPr id="16" name="직사각형 15"/>
          <p:cNvSpPr/>
          <p:nvPr/>
        </p:nvSpPr>
        <p:spPr>
          <a:xfrm>
            <a:off x="913258" y="3576413"/>
            <a:ext cx="431528" cy="461665"/>
          </a:xfrm>
          <a:prstGeom prst="rect">
            <a:avLst/>
          </a:prstGeom>
        </p:spPr>
        <p:txBody>
          <a:bodyPr wrap="none">
            <a:spAutoFit/>
          </a:bodyPr>
          <a:lstStyle/>
          <a:p>
            <a:r>
              <a:rPr lang="en-US" altLang="ko-KR" sz="2400" b="1" dirty="0">
                <a:latin typeface="KaiTi" panose="02010609060101010101" pitchFamily="49" charset="-122"/>
                <a:ea typeface="KaiTi" panose="02010609060101010101" pitchFamily="49" charset="-122"/>
              </a:rPr>
              <a:t>✔</a:t>
            </a:r>
            <a:endParaRPr lang="ko-KR" altLang="en-US" sz="2400" dirty="0"/>
          </a:p>
        </p:txBody>
      </p:sp>
      <p:pic>
        <p:nvPicPr>
          <p:cNvPr id="17" name="그림 16"/>
          <p:cNvPicPr>
            <a:picLocks noChangeAspect="1"/>
          </p:cNvPicPr>
          <p:nvPr/>
        </p:nvPicPr>
        <p:blipFill>
          <a:blip r:embed="rId2"/>
          <a:stretch>
            <a:fillRect/>
          </a:stretch>
        </p:blipFill>
        <p:spPr>
          <a:xfrm>
            <a:off x="2457948" y="5638501"/>
            <a:ext cx="503064" cy="490165"/>
          </a:xfrm>
          <a:prstGeom prst="rect">
            <a:avLst/>
          </a:prstGeom>
        </p:spPr>
      </p:pic>
      <p:sp>
        <p:nvSpPr>
          <p:cNvPr id="19" name="TextBox 18"/>
          <p:cNvSpPr txBox="1"/>
          <p:nvPr/>
        </p:nvSpPr>
        <p:spPr>
          <a:xfrm>
            <a:off x="2961012" y="5581901"/>
            <a:ext cx="981075" cy="584775"/>
          </a:xfrm>
          <a:prstGeom prst="rect">
            <a:avLst/>
          </a:prstGeom>
          <a:noFill/>
        </p:spPr>
        <p:txBody>
          <a:bodyPr wrap="square" rtlCol="0">
            <a:spAutoFit/>
          </a:bodyPr>
          <a:lstStyle/>
          <a:p>
            <a:r>
              <a:rPr lang="en-US" altLang="ko-KR" sz="3200" b="1" dirty="0" smtClean="0">
                <a:solidFill>
                  <a:srgbClr val="0000FF"/>
                </a:solidFill>
              </a:rPr>
              <a:t>( O )</a:t>
            </a:r>
            <a:endParaRPr lang="ko-KR" altLang="en-US" sz="3200" b="1" dirty="0">
              <a:solidFill>
                <a:srgbClr val="0000FF"/>
              </a:solidFill>
            </a:endParaRPr>
          </a:p>
        </p:txBody>
      </p:sp>
      <p:pic>
        <p:nvPicPr>
          <p:cNvPr id="20" name="그림 19"/>
          <p:cNvPicPr>
            <a:picLocks noChangeAspect="1"/>
          </p:cNvPicPr>
          <p:nvPr/>
        </p:nvPicPr>
        <p:blipFill>
          <a:blip r:embed="rId3"/>
          <a:stretch>
            <a:fillRect/>
          </a:stretch>
        </p:blipFill>
        <p:spPr>
          <a:xfrm>
            <a:off x="6228087" y="5648576"/>
            <a:ext cx="466725" cy="479690"/>
          </a:xfrm>
          <a:prstGeom prst="rect">
            <a:avLst/>
          </a:prstGeom>
        </p:spPr>
      </p:pic>
      <p:sp>
        <p:nvSpPr>
          <p:cNvPr id="21" name="TextBox 20"/>
          <p:cNvSpPr txBox="1"/>
          <p:nvPr/>
        </p:nvSpPr>
        <p:spPr>
          <a:xfrm>
            <a:off x="6694812" y="5542935"/>
            <a:ext cx="981075" cy="584775"/>
          </a:xfrm>
          <a:prstGeom prst="rect">
            <a:avLst/>
          </a:prstGeom>
          <a:noFill/>
        </p:spPr>
        <p:txBody>
          <a:bodyPr wrap="square" rtlCol="0">
            <a:spAutoFit/>
          </a:bodyPr>
          <a:lstStyle/>
          <a:p>
            <a:r>
              <a:rPr lang="en-US" altLang="ko-KR" sz="3200" b="1" dirty="0" smtClean="0">
                <a:solidFill>
                  <a:srgbClr val="FF0000"/>
                </a:solidFill>
              </a:rPr>
              <a:t>( x )</a:t>
            </a:r>
            <a:endParaRPr lang="ko-KR" altLang="en-US" sz="3200" b="1" dirty="0">
              <a:solidFill>
                <a:srgbClr val="FF0000"/>
              </a:solidFill>
            </a:endParaRPr>
          </a:p>
        </p:txBody>
      </p:sp>
      <p:pic>
        <p:nvPicPr>
          <p:cNvPr id="22" name="그림 21"/>
          <p:cNvPicPr>
            <a:picLocks noChangeAspect="1"/>
          </p:cNvPicPr>
          <p:nvPr/>
        </p:nvPicPr>
        <p:blipFill>
          <a:blip r:embed="rId4"/>
          <a:stretch>
            <a:fillRect/>
          </a:stretch>
        </p:blipFill>
        <p:spPr>
          <a:xfrm>
            <a:off x="5324475" y="5648576"/>
            <a:ext cx="533400" cy="480061"/>
          </a:xfrm>
          <a:prstGeom prst="rect">
            <a:avLst/>
          </a:prstGeom>
        </p:spPr>
      </p:pic>
      <p:sp>
        <p:nvSpPr>
          <p:cNvPr id="23" name="TextBox 22"/>
          <p:cNvSpPr txBox="1"/>
          <p:nvPr/>
        </p:nvSpPr>
        <p:spPr>
          <a:xfrm>
            <a:off x="5899475" y="5754867"/>
            <a:ext cx="247650" cy="461665"/>
          </a:xfrm>
          <a:prstGeom prst="rect">
            <a:avLst/>
          </a:prstGeom>
          <a:noFill/>
        </p:spPr>
        <p:txBody>
          <a:bodyPr wrap="square" rtlCol="0">
            <a:spAutoFit/>
          </a:bodyPr>
          <a:lstStyle/>
          <a:p>
            <a:r>
              <a:rPr lang="en-US" altLang="ko-KR" sz="2400" b="1" dirty="0">
                <a:latin typeface="Rockwell Extra Bold" panose="02060903040505020403" pitchFamily="18" charset="0"/>
              </a:rPr>
              <a:t>,</a:t>
            </a:r>
            <a:endParaRPr lang="ko-KR" altLang="en-US" sz="2400" dirty="0">
              <a:latin typeface="Rockwell Extra Bold" panose="02060903040505020403" pitchFamily="18" charset="0"/>
            </a:endParaRPr>
          </a:p>
        </p:txBody>
      </p:sp>
      <p:grpSp>
        <p:nvGrpSpPr>
          <p:cNvPr id="27" name="그룹 26"/>
          <p:cNvGrpSpPr/>
          <p:nvPr/>
        </p:nvGrpSpPr>
        <p:grpSpPr>
          <a:xfrm>
            <a:off x="8677736" y="41146"/>
            <a:ext cx="3478597" cy="593494"/>
            <a:chOff x="8677736" y="41146"/>
            <a:chExt cx="3478597" cy="593494"/>
          </a:xfrm>
        </p:grpSpPr>
        <p:pic>
          <p:nvPicPr>
            <p:cNvPr id="24" name="Picture 2" descr="ê´ë ¨ ì´ë¯¸ì§"/>
            <p:cNvPicPr>
              <a:picLocks noChangeAspect="1" noChangeArrowheads="1"/>
            </p:cNvPicPr>
            <p:nvPr/>
          </p:nvPicPr>
          <p:blipFill>
            <a:blip r:embed="rId5" cstate="print">
              <a:extLst>
                <a:ext uri="{28A0092B-C50C-407E-A947-70E740481C1C}">
                  <a14:useLocalDpi xmlns:a14="http://schemas.microsoft.com/office/drawing/2010/main" val="0"/>
                </a:ext>
              </a:extLst>
            </a:blip>
            <a:srcRect l="26546" t="30821" r="26538" b="27058"/>
            <a:stretch>
              <a:fillRect/>
            </a:stretch>
          </p:blipFill>
          <p:spPr bwMode="auto">
            <a:xfrm>
              <a:off x="11488165" y="41146"/>
              <a:ext cx="668168" cy="571231"/>
            </a:xfrm>
            <a:prstGeom prst="rect">
              <a:avLst/>
            </a:prstGeom>
            <a:noFill/>
            <a:ln>
              <a:noFill/>
            </a:ln>
            <a:extLst/>
          </p:spPr>
        </p:pic>
        <p:sp>
          <p:nvSpPr>
            <p:cNvPr id="25" name="TextBox 24"/>
            <p:cNvSpPr txBox="1"/>
            <p:nvPr/>
          </p:nvSpPr>
          <p:spPr>
            <a:xfrm>
              <a:off x="9164926" y="326863"/>
              <a:ext cx="2731799" cy="307777"/>
            </a:xfrm>
            <a:prstGeom prst="rect">
              <a:avLst/>
            </a:prstGeom>
            <a:noFill/>
          </p:spPr>
          <p:txBody>
            <a:bodyPr wrap="square" rtlCol="0">
              <a:spAutoFit/>
            </a:bodyPr>
            <a:lstStyle/>
            <a:p>
              <a:r>
                <a:rPr lang="en-US" altLang="ko-KR" sz="1400" dirty="0" smtClean="0">
                  <a:solidFill>
                    <a:schemeClr val="bg1">
                      <a:lumMod val="50000"/>
                    </a:schemeClr>
                  </a:solidFill>
                  <a:latin typeface="HY백송B" panose="02030600000101010101" pitchFamily="18" charset="-127"/>
                  <a:ea typeface="HY백송B" panose="02030600000101010101" pitchFamily="18" charset="-127"/>
                </a:rPr>
                <a:t>Office of International Affairs </a:t>
              </a:r>
              <a:endParaRPr lang="ko-KR" altLang="en-US" sz="1400" dirty="0">
                <a:solidFill>
                  <a:schemeClr val="bg1">
                    <a:lumMod val="50000"/>
                  </a:schemeClr>
                </a:solidFill>
                <a:latin typeface="HY백송B" panose="02030600000101010101" pitchFamily="18" charset="-127"/>
                <a:ea typeface="HY백송B" panose="02030600000101010101" pitchFamily="18" charset="-127"/>
              </a:endParaRPr>
            </a:p>
          </p:txBody>
        </p:sp>
        <p:sp>
          <p:nvSpPr>
            <p:cNvPr id="26" name="직사각형 25"/>
            <p:cNvSpPr/>
            <p:nvPr/>
          </p:nvSpPr>
          <p:spPr>
            <a:xfrm>
              <a:off x="8677736" y="174725"/>
              <a:ext cx="3144513" cy="276999"/>
            </a:xfrm>
            <a:prstGeom prst="rect">
              <a:avLst/>
            </a:prstGeom>
          </p:spPr>
          <p:txBody>
            <a:bodyPr wrap="square">
              <a:spAutoFit/>
            </a:bodyPr>
            <a:lstStyle/>
            <a:p>
              <a:r>
                <a:rPr lang="en-US" altLang="ja-JP" sz="1200" dirty="0">
                  <a:solidFill>
                    <a:schemeClr val="tx1">
                      <a:lumMod val="95000"/>
                      <a:lumOff val="5000"/>
                    </a:schemeClr>
                  </a:solidFill>
                  <a:latin typeface="HY견고딕" panose="02030600000101010101" pitchFamily="18" charset="-127"/>
                  <a:ea typeface="HY견고딕" panose="02030600000101010101" pitchFamily="18" charset="-127"/>
                  <a:cs typeface="Aharoni" panose="02010803020104030203" pitchFamily="2" charset="-79"/>
                </a:rPr>
                <a:t>CHONNAM NATIONAL UNIVERSITY</a:t>
              </a:r>
              <a:endParaRPr lang="ko-KR" altLang="en-US" sz="1200" dirty="0">
                <a:solidFill>
                  <a:schemeClr val="tx1">
                    <a:lumMod val="95000"/>
                    <a:lumOff val="5000"/>
                  </a:schemeClr>
                </a:solidFill>
                <a:latin typeface="HY견고딕" panose="02030600000101010101" pitchFamily="18" charset="-127"/>
                <a:ea typeface="HY견고딕" panose="02030600000101010101" pitchFamily="18" charset="-127"/>
              </a:endParaRPr>
            </a:p>
          </p:txBody>
        </p:sp>
      </p:grpSp>
    </p:spTree>
    <p:extLst>
      <p:ext uri="{BB962C8B-B14F-4D97-AF65-F5344CB8AC3E}">
        <p14:creationId xmlns:p14="http://schemas.microsoft.com/office/powerpoint/2010/main" val="19261765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2">
              <a:lumMod val="40000"/>
              <a:lumOff val="60000"/>
            </a:schemeClr>
          </a:bgClr>
        </a:pattFill>
        <a:effectLst/>
      </p:bgPr>
    </p:bg>
    <p:spTree>
      <p:nvGrpSpPr>
        <p:cNvPr id="1" name=""/>
        <p:cNvGrpSpPr/>
        <p:nvPr/>
      </p:nvGrpSpPr>
      <p:grpSpPr>
        <a:xfrm>
          <a:off x="0" y="0"/>
          <a:ext cx="0" cy="0"/>
          <a:chOff x="0" y="0"/>
          <a:chExt cx="0" cy="0"/>
        </a:xfrm>
      </p:grpSpPr>
      <p:sp>
        <p:nvSpPr>
          <p:cNvPr id="11" name="모서리가 둥근 직사각형 10"/>
          <p:cNvSpPr/>
          <p:nvPr/>
        </p:nvSpPr>
        <p:spPr>
          <a:xfrm>
            <a:off x="698638" y="1573758"/>
            <a:ext cx="11087100" cy="2181225"/>
          </a:xfrm>
          <a:prstGeom prst="roundRect">
            <a:avLst/>
          </a:prstGeom>
          <a:solidFill>
            <a:schemeClr val="accent6">
              <a:lumMod val="20000"/>
              <a:lumOff val="80000"/>
            </a:schemeClr>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ko-KR" altLang="en-US"/>
          </a:p>
        </p:txBody>
      </p:sp>
      <p:sp>
        <p:nvSpPr>
          <p:cNvPr id="9" name="직사각형 8"/>
          <p:cNvSpPr/>
          <p:nvPr/>
        </p:nvSpPr>
        <p:spPr>
          <a:xfrm>
            <a:off x="790575" y="3795408"/>
            <a:ext cx="11096625" cy="1230662"/>
          </a:xfrm>
          <a:prstGeom prst="rect">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244735" y="4543275"/>
            <a:ext cx="12188304" cy="523220"/>
          </a:xfrm>
          <a:prstGeom prst="rect">
            <a:avLst/>
          </a:prstGeom>
        </p:spPr>
        <p:txBody>
          <a:bodyPr wrap="square">
            <a:spAutoFit/>
          </a:bodyPr>
          <a:lstStyle/>
          <a:p>
            <a:r>
              <a:rPr lang="en-US" altLang="ko-KR" sz="2800" b="1" spc="-50" dirty="0" smtClean="0">
                <a:latin typeface="맑은 고딕" panose="020B0503020000020004" pitchFamily="50" charset="-127"/>
                <a:hlinkClick r:id="rId2"/>
              </a:rPr>
              <a:t>http</a:t>
            </a:r>
            <a:r>
              <a:rPr lang="en-US" altLang="ko-KR" sz="2800" b="1" spc="-50" dirty="0">
                <a:latin typeface="맑은 고딕" panose="020B0503020000020004" pitchFamily="50" charset="-127"/>
                <a:hlinkClick r:id="rId2"/>
              </a:rPr>
              <a:t>://hak.jnu.ac.kr/arsamweb/enth/went/entraregt/entraregt700.aspx</a:t>
            </a:r>
            <a:endParaRPr lang="ko-KR" altLang="en-US" sz="2800" dirty="0"/>
          </a:p>
        </p:txBody>
      </p:sp>
      <p:sp>
        <p:nvSpPr>
          <p:cNvPr id="6" name="부제목 2"/>
          <p:cNvSpPr txBox="1">
            <a:spLocks/>
          </p:cNvSpPr>
          <p:nvPr/>
        </p:nvSpPr>
        <p:spPr>
          <a:xfrm>
            <a:off x="3093808" y="2971864"/>
            <a:ext cx="4849134" cy="585581"/>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400" b="1" dirty="0" smtClean="0">
                <a:latin typeface="FangSong" panose="02010609060101010101" pitchFamily="49" charset="-122"/>
                <a:ea typeface="FangSong" panose="02010609060101010101" pitchFamily="49" charset="-122"/>
                <a:cs typeface="함초롬바탕" panose="02030604000101010101" pitchFamily="18" charset="-127"/>
              </a:rPr>
              <a:t>点击下面</a:t>
            </a:r>
            <a:r>
              <a:rPr lang="zh-CN" altLang="en-US" sz="2400" b="1" dirty="0">
                <a:latin typeface="FangSong" panose="02010609060101010101" pitchFamily="49" charset="-122"/>
                <a:ea typeface="FangSong" panose="02010609060101010101" pitchFamily="49" charset="-122"/>
                <a:cs typeface="함초롬바탕" panose="02030604000101010101" pitchFamily="18" charset="-127"/>
              </a:rPr>
              <a:t>的链接移动至相关网站</a:t>
            </a:r>
            <a:endParaRPr lang="ko-KR" altLang="en-US" sz="2400" b="1" dirty="0">
              <a:latin typeface="FangSong" panose="02010609060101010101" pitchFamily="49" charset="-122"/>
              <a:ea typeface="함초롬바탕" panose="02030604000101010101" pitchFamily="18" charset="-127"/>
              <a:cs typeface="함초롬바탕" panose="02030604000101010101" pitchFamily="18" charset="-127"/>
            </a:endParaRPr>
          </a:p>
        </p:txBody>
      </p:sp>
      <p:sp>
        <p:nvSpPr>
          <p:cNvPr id="7" name="직사각형 6"/>
          <p:cNvSpPr/>
          <p:nvPr/>
        </p:nvSpPr>
        <p:spPr>
          <a:xfrm>
            <a:off x="3135486" y="2502068"/>
            <a:ext cx="4929555" cy="400110"/>
          </a:xfrm>
          <a:prstGeom prst="rect">
            <a:avLst/>
          </a:prstGeom>
        </p:spPr>
        <p:txBody>
          <a:bodyPr wrap="none">
            <a:spAutoFit/>
          </a:bodyPr>
          <a:lstStyle/>
          <a:p>
            <a:r>
              <a:rPr lang="ko-KR" altLang="en-US" sz="2000"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아래 링크를 클릭하여 해당 사이트로 이동합니다</a:t>
            </a:r>
            <a:endParaRPr lang="ko-KR" altLang="en-US" sz="2000" dirty="0">
              <a:latin typeface="나눔스퀘어_ac ExtraBold" panose="020B0600000101010101" pitchFamily="50" charset="-127"/>
              <a:ea typeface="나눔스퀘어_ac ExtraBold" panose="020B0600000101010101" pitchFamily="50" charset="-127"/>
            </a:endParaRPr>
          </a:p>
        </p:txBody>
      </p:sp>
      <p:sp>
        <p:nvSpPr>
          <p:cNvPr id="8" name="직사각형 7"/>
          <p:cNvSpPr/>
          <p:nvPr/>
        </p:nvSpPr>
        <p:spPr>
          <a:xfrm>
            <a:off x="3093808" y="1947860"/>
            <a:ext cx="6635150" cy="523220"/>
          </a:xfrm>
          <a:prstGeom prst="rect">
            <a:avLst/>
          </a:prstGeom>
        </p:spPr>
        <p:txBody>
          <a:bodyPr wrap="none">
            <a:spAutoFit/>
          </a:bodyPr>
          <a:lstStyle/>
          <a:p>
            <a:r>
              <a:rPr lang="en-US" altLang="ko-KR" sz="2800" dirty="0" smtClean="0">
                <a:latin typeface="Comic Sans MS" panose="030F0702030302020204" pitchFamily="66" charset="0"/>
              </a:rPr>
              <a:t>Go to the web-site with below address</a:t>
            </a:r>
            <a:endParaRPr lang="ko-KR" altLang="en-US" sz="2800" dirty="0">
              <a:latin typeface="Comic Sans MS" panose="030F0702030302020204" pitchFamily="66" charset="0"/>
            </a:endParaRPr>
          </a:p>
        </p:txBody>
      </p:sp>
      <p:sp>
        <p:nvSpPr>
          <p:cNvPr id="10" name="직사각형 9"/>
          <p:cNvSpPr/>
          <p:nvPr/>
        </p:nvSpPr>
        <p:spPr>
          <a:xfrm>
            <a:off x="2703958" y="1988744"/>
            <a:ext cx="431528" cy="461665"/>
          </a:xfrm>
          <a:prstGeom prst="rect">
            <a:avLst/>
          </a:prstGeom>
        </p:spPr>
        <p:txBody>
          <a:bodyPr wrap="none">
            <a:spAutoFit/>
          </a:bodyPr>
          <a:lstStyle/>
          <a:p>
            <a:r>
              <a:rPr lang="en-US" altLang="ko-KR" sz="2400" b="1" dirty="0">
                <a:latin typeface="KaiTi" panose="02010609060101010101" pitchFamily="49" charset="-122"/>
                <a:ea typeface="KaiTi" panose="02010609060101010101" pitchFamily="49" charset="-122"/>
              </a:rPr>
              <a:t>✔</a:t>
            </a:r>
            <a:endParaRPr lang="ko-KR" altLang="en-US" sz="2400" dirty="0"/>
          </a:p>
        </p:txBody>
      </p:sp>
      <p:sp>
        <p:nvSpPr>
          <p:cNvPr id="12" name="제목 1"/>
          <p:cNvSpPr txBox="1">
            <a:spLocks/>
          </p:cNvSpPr>
          <p:nvPr/>
        </p:nvSpPr>
        <p:spPr>
          <a:xfrm>
            <a:off x="171450" y="1323003"/>
            <a:ext cx="2964036" cy="1022566"/>
          </a:xfrm>
          <a:prstGeom prst="rect">
            <a:avLst/>
          </a:prstGeom>
        </p:spPr>
        <p:txBody>
          <a:bodyPr vert="horz" lIns="91440" tIns="45720" rIns="91440" bIns="45720" rtlCol="0" anchor="ctr">
            <a:normAutofit fontScale="97500"/>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r"/>
            <a:r>
              <a:rPr lang="en-US" altLang="ko-KR" sz="6800" b="1" dirty="0" smtClean="0">
                <a:latin typeface="Eras Bold ITC" panose="020B0907030504020204" pitchFamily="34" charset="0"/>
              </a:rPr>
              <a:t>Step 1</a:t>
            </a:r>
          </a:p>
          <a:p>
            <a:pPr algn="r"/>
            <a:endParaRPr lang="ko-KR" altLang="en-US" sz="5300" b="1" dirty="0">
              <a:latin typeface="Eras Bold ITC" panose="020B0907030504020204" pitchFamily="34" charset="0"/>
            </a:endParaRPr>
          </a:p>
        </p:txBody>
      </p:sp>
      <p:grpSp>
        <p:nvGrpSpPr>
          <p:cNvPr id="13" name="그룹 12"/>
          <p:cNvGrpSpPr/>
          <p:nvPr/>
        </p:nvGrpSpPr>
        <p:grpSpPr>
          <a:xfrm>
            <a:off x="8677736" y="41146"/>
            <a:ext cx="3478597" cy="593494"/>
            <a:chOff x="8677736" y="41146"/>
            <a:chExt cx="3478597" cy="593494"/>
          </a:xfrm>
        </p:grpSpPr>
        <p:pic>
          <p:nvPicPr>
            <p:cNvPr id="14" name="Picture 2" descr="ê´ë ¨ ì´ë¯¸ì§"/>
            <p:cNvPicPr>
              <a:picLocks noChangeAspect="1" noChangeArrowheads="1"/>
            </p:cNvPicPr>
            <p:nvPr/>
          </p:nvPicPr>
          <p:blipFill>
            <a:blip r:embed="rId3" cstate="print">
              <a:extLst>
                <a:ext uri="{28A0092B-C50C-407E-A947-70E740481C1C}">
                  <a14:useLocalDpi xmlns:a14="http://schemas.microsoft.com/office/drawing/2010/main" val="0"/>
                </a:ext>
              </a:extLst>
            </a:blip>
            <a:srcRect l="26546" t="30821" r="26538" b="27058"/>
            <a:stretch>
              <a:fillRect/>
            </a:stretch>
          </p:blipFill>
          <p:spPr bwMode="auto">
            <a:xfrm>
              <a:off x="11488165" y="41146"/>
              <a:ext cx="668168" cy="571231"/>
            </a:xfrm>
            <a:prstGeom prst="rect">
              <a:avLst/>
            </a:prstGeom>
            <a:noFill/>
            <a:ln>
              <a:noFill/>
            </a:ln>
            <a:extLst/>
          </p:spPr>
        </p:pic>
        <p:sp>
          <p:nvSpPr>
            <p:cNvPr id="15" name="TextBox 14"/>
            <p:cNvSpPr txBox="1"/>
            <p:nvPr/>
          </p:nvSpPr>
          <p:spPr>
            <a:xfrm>
              <a:off x="9164926" y="326863"/>
              <a:ext cx="2731799" cy="307777"/>
            </a:xfrm>
            <a:prstGeom prst="rect">
              <a:avLst/>
            </a:prstGeom>
            <a:noFill/>
          </p:spPr>
          <p:txBody>
            <a:bodyPr wrap="square" rtlCol="0">
              <a:spAutoFit/>
            </a:bodyPr>
            <a:lstStyle/>
            <a:p>
              <a:r>
                <a:rPr lang="en-US" altLang="ko-KR" sz="1400" dirty="0" smtClean="0">
                  <a:solidFill>
                    <a:schemeClr val="bg1">
                      <a:lumMod val="50000"/>
                    </a:schemeClr>
                  </a:solidFill>
                  <a:latin typeface="HY백송B" panose="02030600000101010101" pitchFamily="18" charset="-127"/>
                  <a:ea typeface="HY백송B" panose="02030600000101010101" pitchFamily="18" charset="-127"/>
                </a:rPr>
                <a:t>Office of International Affairs </a:t>
              </a:r>
              <a:endParaRPr lang="ko-KR" altLang="en-US" sz="1400" dirty="0">
                <a:solidFill>
                  <a:schemeClr val="bg1">
                    <a:lumMod val="50000"/>
                  </a:schemeClr>
                </a:solidFill>
                <a:latin typeface="HY백송B" panose="02030600000101010101" pitchFamily="18" charset="-127"/>
                <a:ea typeface="HY백송B" panose="02030600000101010101" pitchFamily="18" charset="-127"/>
              </a:endParaRPr>
            </a:p>
          </p:txBody>
        </p:sp>
        <p:sp>
          <p:nvSpPr>
            <p:cNvPr id="16" name="직사각형 15"/>
            <p:cNvSpPr/>
            <p:nvPr/>
          </p:nvSpPr>
          <p:spPr>
            <a:xfrm>
              <a:off x="8677736" y="174725"/>
              <a:ext cx="3144513" cy="276999"/>
            </a:xfrm>
            <a:prstGeom prst="rect">
              <a:avLst/>
            </a:prstGeom>
          </p:spPr>
          <p:txBody>
            <a:bodyPr wrap="square">
              <a:spAutoFit/>
            </a:bodyPr>
            <a:lstStyle/>
            <a:p>
              <a:r>
                <a:rPr lang="en-US" altLang="ja-JP" sz="1200" dirty="0">
                  <a:solidFill>
                    <a:schemeClr val="tx1">
                      <a:lumMod val="95000"/>
                      <a:lumOff val="5000"/>
                    </a:schemeClr>
                  </a:solidFill>
                  <a:latin typeface="HY견고딕" panose="02030600000101010101" pitchFamily="18" charset="-127"/>
                  <a:ea typeface="HY견고딕" panose="02030600000101010101" pitchFamily="18" charset="-127"/>
                  <a:cs typeface="Aharoni" panose="02010803020104030203" pitchFamily="2" charset="-79"/>
                </a:rPr>
                <a:t>CHONNAM NATIONAL UNIVERSITY</a:t>
              </a:r>
              <a:endParaRPr lang="ko-KR" altLang="en-US" sz="1200" dirty="0">
                <a:solidFill>
                  <a:schemeClr val="tx1">
                    <a:lumMod val="95000"/>
                    <a:lumOff val="5000"/>
                  </a:schemeClr>
                </a:solidFill>
                <a:latin typeface="HY견고딕" panose="02030600000101010101" pitchFamily="18" charset="-127"/>
                <a:ea typeface="HY견고딕" panose="02030600000101010101" pitchFamily="18" charset="-127"/>
              </a:endParaRPr>
            </a:p>
          </p:txBody>
        </p:sp>
      </p:grpSp>
    </p:spTree>
    <p:extLst>
      <p:ext uri="{BB962C8B-B14F-4D97-AF65-F5344CB8AC3E}">
        <p14:creationId xmlns:p14="http://schemas.microsoft.com/office/powerpoint/2010/main" val="22621674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2">
              <a:lumMod val="40000"/>
              <a:lumOff val="60000"/>
            </a:schemeClr>
          </a:bgClr>
        </a:pattFill>
        <a:effectLst/>
      </p:bgPr>
    </p:bg>
    <p:spTree>
      <p:nvGrpSpPr>
        <p:cNvPr id="1" name=""/>
        <p:cNvGrpSpPr/>
        <p:nvPr/>
      </p:nvGrpSpPr>
      <p:grpSpPr>
        <a:xfrm>
          <a:off x="0" y="0"/>
          <a:ext cx="0" cy="0"/>
          <a:chOff x="0" y="0"/>
          <a:chExt cx="0" cy="0"/>
        </a:xfrm>
      </p:grpSpPr>
      <p:sp>
        <p:nvSpPr>
          <p:cNvPr id="16" name="모서리가 둥근 직사각형 15"/>
          <p:cNvSpPr/>
          <p:nvPr/>
        </p:nvSpPr>
        <p:spPr>
          <a:xfrm>
            <a:off x="698638" y="1087635"/>
            <a:ext cx="11087100" cy="2181225"/>
          </a:xfrm>
          <a:prstGeom prst="roundRect">
            <a:avLst/>
          </a:prstGeom>
          <a:solidFill>
            <a:schemeClr val="accent6">
              <a:lumMod val="20000"/>
              <a:lumOff val="80000"/>
            </a:schemeClr>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ko-KR" altLang="en-US"/>
          </a:p>
        </p:txBody>
      </p:sp>
      <p:sp>
        <p:nvSpPr>
          <p:cNvPr id="17" name="부제목 2"/>
          <p:cNvSpPr txBox="1">
            <a:spLocks/>
          </p:cNvSpPr>
          <p:nvPr/>
        </p:nvSpPr>
        <p:spPr>
          <a:xfrm>
            <a:off x="1588067" y="2673035"/>
            <a:ext cx="9793518" cy="585581"/>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b="1" dirty="0" smtClean="0">
                <a:latin typeface="FangSong" panose="02010609060101010101" pitchFamily="49" charset="-122"/>
                <a:ea typeface="FangSong" panose="02010609060101010101" pitchFamily="49" charset="-122"/>
              </a:rPr>
              <a:t>在志</a:t>
            </a:r>
            <a:r>
              <a:rPr lang="zh-CN" altLang="en-US" sz="2000" b="1" dirty="0">
                <a:latin typeface="FangSong" panose="02010609060101010101" pitchFamily="49" charset="-122"/>
                <a:ea typeface="FangSong" panose="02010609060101010101" pitchFamily="49" charset="-122"/>
              </a:rPr>
              <a:t>愿分类选择中选择本人的学位课</a:t>
            </a:r>
            <a:r>
              <a:rPr lang="zh-CN" altLang="en-US" sz="2000" b="1" dirty="0" smtClean="0">
                <a:latin typeface="FangSong" panose="02010609060101010101" pitchFamily="49" charset="-122"/>
                <a:ea typeface="FangSong" panose="02010609060101010101" pitchFamily="49" charset="-122"/>
              </a:rPr>
              <a:t>程后收入本人的考号和生日</a:t>
            </a:r>
            <a:r>
              <a:rPr lang="en-US" altLang="zh-CN" sz="2000" b="1" dirty="0" smtClean="0">
                <a:latin typeface="FangSong" panose="02010609060101010101" pitchFamily="49" charset="-122"/>
                <a:ea typeface="FangSong" panose="02010609060101010101" pitchFamily="49" charset="-122"/>
              </a:rPr>
              <a:t>(</a:t>
            </a:r>
            <a:r>
              <a:rPr lang="zh-CN" altLang="en-US" sz="2000" b="1" dirty="0" smtClean="0">
                <a:latin typeface="FangSong" panose="02010609060101010101" pitchFamily="49" charset="-122"/>
                <a:ea typeface="FangSong" panose="02010609060101010101" pitchFamily="49" charset="-122"/>
              </a:rPr>
              <a:t>年年月月日日</a:t>
            </a:r>
            <a:r>
              <a:rPr lang="en-US" altLang="zh-CN" sz="2400" b="1" dirty="0" smtClean="0">
                <a:latin typeface="FangSong" panose="02010609060101010101" pitchFamily="49" charset="-122"/>
                <a:ea typeface="FangSong" panose="02010609060101010101" pitchFamily="49" charset="-122"/>
              </a:rPr>
              <a:t>)</a:t>
            </a:r>
            <a:endParaRPr lang="ko-KR" altLang="en-US" sz="2400" b="1" dirty="0">
              <a:latin typeface="FangSong" panose="02010609060101010101" pitchFamily="49" charset="-122"/>
              <a:ea typeface="함초롬바탕" panose="02030604000101010101" pitchFamily="18" charset="-127"/>
              <a:cs typeface="함초롬바탕" panose="02030604000101010101" pitchFamily="18" charset="-127"/>
            </a:endParaRPr>
          </a:p>
        </p:txBody>
      </p:sp>
      <p:sp>
        <p:nvSpPr>
          <p:cNvPr id="18" name="직사각형 17"/>
          <p:cNvSpPr/>
          <p:nvPr/>
        </p:nvSpPr>
        <p:spPr>
          <a:xfrm>
            <a:off x="1588067" y="2266419"/>
            <a:ext cx="9919703" cy="369332"/>
          </a:xfrm>
          <a:prstGeom prst="rect">
            <a:avLst/>
          </a:prstGeom>
        </p:spPr>
        <p:txBody>
          <a:bodyPr wrap="none">
            <a:spAutoFit/>
          </a:bodyPr>
          <a:lstStyle/>
          <a:p>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지원구분선택에서 본인의 학위과정을 선택한 후</a:t>
            </a:r>
            <a:r>
              <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 </a:t>
            </a:r>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본인의 </a:t>
            </a:r>
            <a:r>
              <a:rPr lang="ko-KR" altLang="en-US" b="1" dirty="0" err="1"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수험번호와</a:t>
            </a:r>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 생년월일</a:t>
            </a:r>
            <a:r>
              <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a:t>
            </a:r>
            <a:r>
              <a:rPr lang="ko-KR" altLang="en-US" b="1" dirty="0" err="1"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년년</a:t>
            </a:r>
            <a:r>
              <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a:t>
            </a:r>
            <a:r>
              <a:rPr lang="ko-KR" altLang="en-US" b="1" dirty="0" err="1"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월월</a:t>
            </a:r>
            <a:r>
              <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a:t>
            </a:r>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일일</a:t>
            </a:r>
            <a:r>
              <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a:t>
            </a:r>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을 입력합니다 </a:t>
            </a:r>
            <a:endParaRPr lang="ko-KR" altLang="en-US" dirty="0">
              <a:latin typeface="나눔스퀘어_ac ExtraBold" panose="020B0600000101010101" pitchFamily="50" charset="-127"/>
              <a:ea typeface="나눔스퀘어_ac ExtraBold" panose="020B0600000101010101" pitchFamily="50" charset="-127"/>
            </a:endParaRPr>
          </a:p>
        </p:txBody>
      </p:sp>
      <p:sp>
        <p:nvSpPr>
          <p:cNvPr id="19" name="직사각형 18"/>
          <p:cNvSpPr/>
          <p:nvPr/>
        </p:nvSpPr>
        <p:spPr>
          <a:xfrm>
            <a:off x="1588067" y="1500167"/>
            <a:ext cx="8583842" cy="707886"/>
          </a:xfrm>
          <a:prstGeom prst="rect">
            <a:avLst/>
          </a:prstGeom>
        </p:spPr>
        <p:txBody>
          <a:bodyPr wrap="square">
            <a:spAutoFit/>
          </a:bodyPr>
          <a:lstStyle/>
          <a:p>
            <a:r>
              <a:rPr lang="en-US" altLang="ko-KR" sz="2000" dirty="0" smtClean="0">
                <a:latin typeface="Comic Sans MS" panose="030F0702030302020204" pitchFamily="66" charset="0"/>
              </a:rPr>
              <a:t>Choose your degree course among the statement and put your application number </a:t>
            </a:r>
            <a:r>
              <a:rPr lang="en-US" altLang="ko-KR" sz="2000" dirty="0">
                <a:latin typeface="Comic Sans MS" panose="030F0702030302020204" pitchFamily="66" charset="0"/>
              </a:rPr>
              <a:t>&amp;</a:t>
            </a:r>
            <a:r>
              <a:rPr lang="en-US" altLang="ko-KR" sz="2000" dirty="0" smtClean="0">
                <a:latin typeface="Comic Sans MS" panose="030F0702030302020204" pitchFamily="66" charset="0"/>
              </a:rPr>
              <a:t> date of birth(</a:t>
            </a:r>
            <a:r>
              <a:rPr lang="en-US" altLang="ko-KR" sz="2000" dirty="0" err="1" smtClean="0">
                <a:latin typeface="Comic Sans MS" panose="030F0702030302020204" pitchFamily="66" charset="0"/>
              </a:rPr>
              <a:t>yymmdd</a:t>
            </a:r>
            <a:r>
              <a:rPr lang="en-US" altLang="ko-KR" sz="2000" dirty="0" smtClean="0">
                <a:latin typeface="Comic Sans MS" panose="030F0702030302020204" pitchFamily="66" charset="0"/>
              </a:rPr>
              <a:t>)</a:t>
            </a:r>
            <a:endParaRPr lang="ko-KR" altLang="en-US" sz="2000" dirty="0">
              <a:latin typeface="Comic Sans MS" panose="030F0702030302020204" pitchFamily="66" charset="0"/>
            </a:endParaRPr>
          </a:p>
        </p:txBody>
      </p:sp>
      <p:sp>
        <p:nvSpPr>
          <p:cNvPr id="20" name="직사각형 19"/>
          <p:cNvSpPr/>
          <p:nvPr/>
        </p:nvSpPr>
        <p:spPr>
          <a:xfrm>
            <a:off x="1156539" y="1447870"/>
            <a:ext cx="431528" cy="461665"/>
          </a:xfrm>
          <a:prstGeom prst="rect">
            <a:avLst/>
          </a:prstGeom>
        </p:spPr>
        <p:txBody>
          <a:bodyPr wrap="none">
            <a:spAutoFit/>
          </a:bodyPr>
          <a:lstStyle/>
          <a:p>
            <a:r>
              <a:rPr lang="en-US" altLang="ko-KR" sz="2400" b="1" dirty="0">
                <a:latin typeface="KaiTi" panose="02010609060101010101" pitchFamily="49" charset="-122"/>
                <a:ea typeface="KaiTi" panose="02010609060101010101" pitchFamily="49" charset="-122"/>
              </a:rPr>
              <a:t>✔</a:t>
            </a:r>
            <a:endParaRPr lang="ko-KR" altLang="en-US" sz="2400" dirty="0"/>
          </a:p>
        </p:txBody>
      </p:sp>
      <p:sp>
        <p:nvSpPr>
          <p:cNvPr id="21" name="제목 1"/>
          <p:cNvSpPr txBox="1">
            <a:spLocks/>
          </p:cNvSpPr>
          <p:nvPr/>
        </p:nvSpPr>
        <p:spPr>
          <a:xfrm>
            <a:off x="568542" y="842603"/>
            <a:ext cx="2847356" cy="1022566"/>
          </a:xfrm>
          <a:prstGeom prst="rect">
            <a:avLst/>
          </a:prstGeom>
        </p:spPr>
        <p:txBody>
          <a:bodyPr vert="horz" lIns="91440" tIns="45720" rIns="91440" bIns="45720" rtlCol="0" anchor="ctr">
            <a:normAutofit fontScale="97500"/>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r"/>
            <a:r>
              <a:rPr lang="en-US" altLang="ko-KR" sz="6800" b="1" dirty="0" smtClean="0">
                <a:latin typeface="Eras Bold ITC" panose="020B0907030504020204" pitchFamily="34" charset="0"/>
              </a:rPr>
              <a:t>Step </a:t>
            </a:r>
            <a:r>
              <a:rPr lang="en-US" altLang="zh-CN" sz="6800" b="1" dirty="0" smtClean="0">
                <a:latin typeface="Eras Bold ITC" panose="020B0907030504020204" pitchFamily="34" charset="0"/>
              </a:rPr>
              <a:t>2</a:t>
            </a:r>
            <a:endParaRPr lang="en-US" altLang="ko-KR" sz="6800" b="1" dirty="0" smtClean="0">
              <a:latin typeface="Eras Bold ITC" panose="020B0907030504020204" pitchFamily="34" charset="0"/>
            </a:endParaRPr>
          </a:p>
          <a:p>
            <a:pPr algn="r"/>
            <a:endParaRPr lang="ko-KR" altLang="en-US" sz="5300" b="1" dirty="0">
              <a:latin typeface="Eras Bold ITC" panose="020B0907030504020204" pitchFamily="34" charset="0"/>
            </a:endParaRPr>
          </a:p>
        </p:txBody>
      </p:sp>
      <p:pic>
        <p:nvPicPr>
          <p:cNvPr id="24" name="그림 23"/>
          <p:cNvPicPr>
            <a:picLocks noChangeAspect="1"/>
          </p:cNvPicPr>
          <p:nvPr/>
        </p:nvPicPr>
        <p:blipFill>
          <a:blip r:embed="rId2"/>
          <a:stretch>
            <a:fillRect/>
          </a:stretch>
        </p:blipFill>
        <p:spPr>
          <a:xfrm>
            <a:off x="978443" y="4422406"/>
            <a:ext cx="10375090" cy="2111744"/>
          </a:xfrm>
          <a:prstGeom prst="rect">
            <a:avLst/>
          </a:prstGeom>
        </p:spPr>
      </p:pic>
      <p:sp>
        <p:nvSpPr>
          <p:cNvPr id="25" name="TextBox 24"/>
          <p:cNvSpPr txBox="1"/>
          <p:nvPr/>
        </p:nvSpPr>
        <p:spPr>
          <a:xfrm>
            <a:off x="5523244" y="3904041"/>
            <a:ext cx="2400300" cy="307777"/>
          </a:xfrm>
          <a:prstGeom prst="rect">
            <a:avLst/>
          </a:prstGeom>
          <a:noFill/>
        </p:spPr>
        <p:txBody>
          <a:bodyPr wrap="square" rtlCol="0">
            <a:spAutoFit/>
          </a:bodyPr>
          <a:lstStyle/>
          <a:p>
            <a:r>
              <a:rPr lang="en-US" altLang="ko-KR" sz="1400" b="1" dirty="0" smtClean="0">
                <a:solidFill>
                  <a:srgbClr val="0000FF"/>
                </a:solidFill>
                <a:latin typeface="Comic Sans MS" panose="030F0702030302020204" pitchFamily="66" charset="0"/>
                <a:ea typeface="FangSong" panose="02010609060101010101" pitchFamily="49" charset="-122"/>
              </a:rPr>
              <a:t>Application number</a:t>
            </a:r>
            <a:r>
              <a:rPr lang="en-US" altLang="ko-KR" sz="1400" b="1" dirty="0" smtClean="0">
                <a:solidFill>
                  <a:srgbClr val="0000FF"/>
                </a:solidFill>
                <a:latin typeface="+mj-lt"/>
                <a:ea typeface="DengXian" panose="02010600030101010101" pitchFamily="2" charset="-122"/>
              </a:rPr>
              <a:t>/</a:t>
            </a:r>
            <a:r>
              <a:rPr lang="zh-CN" altLang="en-US" sz="1400" b="1" dirty="0" smtClean="0">
                <a:solidFill>
                  <a:srgbClr val="0000FF"/>
                </a:solidFill>
                <a:latin typeface="DengXian" panose="02010600030101010101" pitchFamily="2" charset="-122"/>
                <a:ea typeface="DengXian" panose="02010600030101010101" pitchFamily="2" charset="-122"/>
              </a:rPr>
              <a:t>考号</a:t>
            </a:r>
            <a:endParaRPr lang="ko-KR" altLang="en-US" sz="1400" b="1" dirty="0">
              <a:solidFill>
                <a:srgbClr val="0000FF"/>
              </a:solidFill>
              <a:latin typeface="DengXian" panose="02010600030101010101" pitchFamily="2" charset="-122"/>
            </a:endParaRPr>
          </a:p>
        </p:txBody>
      </p:sp>
      <p:sp>
        <p:nvSpPr>
          <p:cNvPr id="26" name="직사각형 25"/>
          <p:cNvSpPr/>
          <p:nvPr/>
        </p:nvSpPr>
        <p:spPr>
          <a:xfrm>
            <a:off x="6008023" y="4149347"/>
            <a:ext cx="364202" cy="307777"/>
          </a:xfrm>
          <a:prstGeom prst="rect">
            <a:avLst/>
          </a:prstGeom>
        </p:spPr>
        <p:txBody>
          <a:bodyPr wrap="none">
            <a:spAutoFit/>
          </a:bodyPr>
          <a:lstStyle/>
          <a:p>
            <a:r>
              <a:rPr lang="ko-KR" altLang="en-US" sz="1400" b="1" dirty="0">
                <a:solidFill>
                  <a:srgbClr val="0000FF"/>
                </a:solidFill>
                <a:latin typeface="DengXian" panose="02010600030101010101" pitchFamily="2" charset="-122"/>
                <a:ea typeface="DengXian" panose="02010600030101010101" pitchFamily="2" charset="-122"/>
              </a:rPr>
              <a:t>▼</a:t>
            </a:r>
            <a:endParaRPr lang="ko-KR" altLang="en-US" sz="1400" b="1" dirty="0">
              <a:solidFill>
                <a:srgbClr val="0000FF"/>
              </a:solidFill>
              <a:latin typeface="DengXian" panose="02010600030101010101" pitchFamily="2" charset="-122"/>
            </a:endParaRPr>
          </a:p>
        </p:txBody>
      </p:sp>
      <p:sp>
        <p:nvSpPr>
          <p:cNvPr id="27" name="직사각형 26"/>
          <p:cNvSpPr/>
          <p:nvPr/>
        </p:nvSpPr>
        <p:spPr>
          <a:xfrm>
            <a:off x="4989974" y="4405429"/>
            <a:ext cx="2258551" cy="340094"/>
          </a:xfrm>
          <a:prstGeom prst="rect">
            <a:avLst/>
          </a:prstGeom>
          <a:noFill/>
          <a:ln w="3492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직사각형 27"/>
          <p:cNvSpPr/>
          <p:nvPr/>
        </p:nvSpPr>
        <p:spPr>
          <a:xfrm>
            <a:off x="7496175" y="4404171"/>
            <a:ext cx="3552825" cy="340094"/>
          </a:xfrm>
          <a:prstGeom prst="rect">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TextBox 28"/>
          <p:cNvSpPr txBox="1"/>
          <p:nvPr/>
        </p:nvSpPr>
        <p:spPr>
          <a:xfrm>
            <a:off x="7887955" y="3901940"/>
            <a:ext cx="3933825" cy="307777"/>
          </a:xfrm>
          <a:prstGeom prst="rect">
            <a:avLst/>
          </a:prstGeom>
          <a:noFill/>
        </p:spPr>
        <p:txBody>
          <a:bodyPr wrap="square" rtlCol="0">
            <a:spAutoFit/>
          </a:bodyPr>
          <a:lstStyle/>
          <a:p>
            <a:r>
              <a:rPr lang="en-US" altLang="ko-KR" sz="1400" b="1" dirty="0" smtClean="0">
                <a:solidFill>
                  <a:srgbClr val="00B050"/>
                </a:solidFill>
                <a:latin typeface="Comic Sans MS" panose="030F0702030302020204" pitchFamily="66" charset="0"/>
                <a:ea typeface="FangSong" panose="02010609060101010101" pitchFamily="49" charset="-122"/>
              </a:rPr>
              <a:t>Date of Birth(</a:t>
            </a:r>
            <a:r>
              <a:rPr lang="en-US" altLang="ko-KR" sz="1400" b="1" dirty="0" err="1" smtClean="0">
                <a:solidFill>
                  <a:srgbClr val="00B050"/>
                </a:solidFill>
                <a:latin typeface="Comic Sans MS" panose="030F0702030302020204" pitchFamily="66" charset="0"/>
                <a:ea typeface="FangSong" panose="02010609060101010101" pitchFamily="49" charset="-122"/>
              </a:rPr>
              <a:t>yymmdd</a:t>
            </a:r>
            <a:r>
              <a:rPr lang="en-US" altLang="ko-KR" sz="1400" b="1" dirty="0" smtClean="0">
                <a:solidFill>
                  <a:srgbClr val="00B050"/>
                </a:solidFill>
                <a:latin typeface="Comic Sans MS" panose="030F0702030302020204" pitchFamily="66" charset="0"/>
                <a:ea typeface="FangSong" panose="02010609060101010101" pitchFamily="49" charset="-122"/>
              </a:rPr>
              <a:t>)/</a:t>
            </a:r>
            <a:r>
              <a:rPr lang="zh-CN" altLang="en-US" sz="1400" b="1" dirty="0" smtClean="0">
                <a:solidFill>
                  <a:srgbClr val="00B050"/>
                </a:solidFill>
                <a:latin typeface="DengXian" panose="02010600030101010101" pitchFamily="2" charset="-122"/>
                <a:ea typeface="DengXian" panose="02010600030101010101" pitchFamily="2" charset="-122"/>
              </a:rPr>
              <a:t>生日</a:t>
            </a:r>
            <a:r>
              <a:rPr lang="en-US" altLang="zh-CN" sz="1400" b="1" dirty="0" smtClean="0">
                <a:solidFill>
                  <a:srgbClr val="00B050"/>
                </a:solidFill>
                <a:latin typeface="DengXian" panose="02010600030101010101" pitchFamily="2" charset="-122"/>
                <a:ea typeface="DengXian" panose="02010600030101010101" pitchFamily="2" charset="-122"/>
              </a:rPr>
              <a:t>(</a:t>
            </a:r>
            <a:r>
              <a:rPr lang="zh-CN" altLang="en-US" sz="1400" b="1" dirty="0" smtClean="0">
                <a:solidFill>
                  <a:srgbClr val="00B050"/>
                </a:solidFill>
                <a:latin typeface="DengXian" panose="02010600030101010101" pitchFamily="2" charset="-122"/>
                <a:ea typeface="DengXian" panose="02010600030101010101" pitchFamily="2" charset="-122"/>
              </a:rPr>
              <a:t>年年月月日日</a:t>
            </a:r>
            <a:r>
              <a:rPr lang="en-US" altLang="zh-CN" sz="1400" b="1" dirty="0" smtClean="0">
                <a:solidFill>
                  <a:srgbClr val="00B050"/>
                </a:solidFill>
                <a:latin typeface="DengXian" panose="02010600030101010101" pitchFamily="2" charset="-122"/>
                <a:ea typeface="DengXian" panose="02010600030101010101" pitchFamily="2" charset="-122"/>
              </a:rPr>
              <a:t>)</a:t>
            </a:r>
            <a:endParaRPr lang="en-US" altLang="ko-KR" sz="1400" b="1" dirty="0" smtClean="0">
              <a:solidFill>
                <a:srgbClr val="00B050"/>
              </a:solidFill>
              <a:latin typeface="DengXian" panose="02010600030101010101" pitchFamily="2" charset="-122"/>
              <a:ea typeface="DengXian" panose="02010600030101010101" pitchFamily="2" charset="-122"/>
            </a:endParaRPr>
          </a:p>
        </p:txBody>
      </p:sp>
      <p:sp>
        <p:nvSpPr>
          <p:cNvPr id="30" name="직사각형 29"/>
          <p:cNvSpPr/>
          <p:nvPr/>
        </p:nvSpPr>
        <p:spPr>
          <a:xfrm>
            <a:off x="9090486" y="4140287"/>
            <a:ext cx="364202" cy="307777"/>
          </a:xfrm>
          <a:prstGeom prst="rect">
            <a:avLst/>
          </a:prstGeom>
        </p:spPr>
        <p:txBody>
          <a:bodyPr wrap="none">
            <a:spAutoFit/>
          </a:bodyPr>
          <a:lstStyle/>
          <a:p>
            <a:r>
              <a:rPr lang="ko-KR" altLang="en-US" sz="1400" b="1" dirty="0">
                <a:solidFill>
                  <a:srgbClr val="00B050"/>
                </a:solidFill>
                <a:latin typeface="DengXian" panose="02010600030101010101" pitchFamily="2" charset="-122"/>
                <a:ea typeface="DengXian" panose="02010600030101010101" pitchFamily="2" charset="-122"/>
              </a:rPr>
              <a:t>▼</a:t>
            </a:r>
            <a:endParaRPr lang="ko-KR" altLang="en-US" sz="1400" b="1" dirty="0">
              <a:solidFill>
                <a:srgbClr val="00B050"/>
              </a:solidFill>
              <a:latin typeface="DengXian" panose="02010600030101010101" pitchFamily="2" charset="-122"/>
            </a:endParaRPr>
          </a:p>
        </p:txBody>
      </p:sp>
      <p:sp>
        <p:nvSpPr>
          <p:cNvPr id="31" name="직사각형 30"/>
          <p:cNvSpPr/>
          <p:nvPr/>
        </p:nvSpPr>
        <p:spPr>
          <a:xfrm>
            <a:off x="1009650" y="4404170"/>
            <a:ext cx="3902998" cy="586929"/>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직사각형 32"/>
          <p:cNvSpPr/>
          <p:nvPr/>
        </p:nvSpPr>
        <p:spPr>
          <a:xfrm>
            <a:off x="1398150" y="4140287"/>
            <a:ext cx="344385" cy="307777"/>
          </a:xfrm>
          <a:prstGeom prst="rect">
            <a:avLst/>
          </a:prstGeom>
        </p:spPr>
        <p:txBody>
          <a:bodyPr wrap="square">
            <a:spAutoFit/>
          </a:bodyPr>
          <a:lstStyle/>
          <a:p>
            <a:r>
              <a:rPr lang="ko-KR" altLang="en-US" sz="1400" b="1" dirty="0">
                <a:solidFill>
                  <a:srgbClr val="FF0000"/>
                </a:solidFill>
                <a:latin typeface="DengXian" panose="02010600030101010101" pitchFamily="2" charset="-122"/>
                <a:ea typeface="DengXian" panose="02010600030101010101" pitchFamily="2" charset="-122"/>
              </a:rPr>
              <a:t>▼</a:t>
            </a:r>
            <a:endParaRPr lang="ko-KR" altLang="en-US" sz="1400" b="1" dirty="0">
              <a:solidFill>
                <a:srgbClr val="FF0000"/>
              </a:solidFill>
              <a:latin typeface="DengXian" panose="02010600030101010101" pitchFamily="2" charset="-122"/>
            </a:endParaRPr>
          </a:p>
        </p:txBody>
      </p:sp>
      <p:sp>
        <p:nvSpPr>
          <p:cNvPr id="34" name="TextBox 33"/>
          <p:cNvSpPr txBox="1"/>
          <p:nvPr/>
        </p:nvSpPr>
        <p:spPr>
          <a:xfrm>
            <a:off x="1742535" y="3639953"/>
            <a:ext cx="5754226" cy="523220"/>
          </a:xfrm>
          <a:prstGeom prst="rect">
            <a:avLst/>
          </a:prstGeom>
          <a:noFill/>
        </p:spPr>
        <p:txBody>
          <a:bodyPr wrap="square" rtlCol="0">
            <a:spAutoFit/>
          </a:bodyPr>
          <a:lstStyle/>
          <a:p>
            <a:r>
              <a:rPr lang="en-US" altLang="ko-KR" sz="1400" b="1" dirty="0">
                <a:solidFill>
                  <a:srgbClr val="FF0000"/>
                </a:solidFill>
                <a:latin typeface="Comic Sans MS" panose="030F0702030302020204" pitchFamily="66" charset="0"/>
                <a:ea typeface="FangSong" panose="02010609060101010101" pitchFamily="49" charset="-122"/>
              </a:rPr>
              <a:t>– Undergraduate </a:t>
            </a:r>
            <a:r>
              <a:rPr lang="en-US" altLang="ko-KR" sz="1400" b="1" dirty="0" smtClean="0">
                <a:solidFill>
                  <a:srgbClr val="FF0000"/>
                </a:solidFill>
                <a:latin typeface="Comic Sans MS" panose="030F0702030302020204" pitchFamily="66" charset="0"/>
                <a:ea typeface="FangSong" panose="02010609060101010101" pitchFamily="49" charset="-122"/>
              </a:rPr>
              <a:t>Transfer Applicant/</a:t>
            </a:r>
            <a:r>
              <a:rPr lang="zh-CN" altLang="en-US" sz="1400" b="1" dirty="0" smtClean="0">
                <a:solidFill>
                  <a:srgbClr val="FF0000"/>
                </a:solidFill>
                <a:latin typeface="DengXian" panose="02010600030101010101" pitchFamily="2" charset="-122"/>
                <a:ea typeface="DengXian" panose="02010600030101010101" pitchFamily="2" charset="-122"/>
              </a:rPr>
              <a:t>本科插班生</a:t>
            </a:r>
            <a:endParaRPr lang="en-US" altLang="ko-KR" sz="1400" b="1" dirty="0" smtClean="0">
              <a:solidFill>
                <a:srgbClr val="FF0000"/>
              </a:solidFill>
              <a:latin typeface="DengXian" panose="02010600030101010101" pitchFamily="2" charset="-122"/>
              <a:ea typeface="DengXian" panose="02010600030101010101" pitchFamily="2" charset="-122"/>
            </a:endParaRPr>
          </a:p>
          <a:p>
            <a:r>
              <a:rPr lang="en-US" altLang="ko-KR" sz="1400" b="1" dirty="0" smtClean="0">
                <a:solidFill>
                  <a:srgbClr val="FF0000"/>
                </a:solidFill>
                <a:latin typeface="Comic Sans MS" panose="030F0702030302020204" pitchFamily="66" charset="0"/>
                <a:ea typeface="FangSong" panose="02010609060101010101" pitchFamily="49" charset="-122"/>
              </a:rPr>
              <a:t>– Undergraduate Freshmen</a:t>
            </a:r>
            <a:r>
              <a:rPr lang="en-US" altLang="ko-KR" sz="1400" b="1" dirty="0" smtClean="0">
                <a:solidFill>
                  <a:srgbClr val="FF0000"/>
                </a:solidFill>
                <a:latin typeface="DengXian" panose="02010600030101010101" pitchFamily="2" charset="-122"/>
                <a:ea typeface="DengXian" panose="02010600030101010101" pitchFamily="2" charset="-122"/>
              </a:rPr>
              <a:t>/</a:t>
            </a:r>
            <a:r>
              <a:rPr lang="zh-CN" altLang="en-US" sz="1400" b="1" dirty="0" smtClean="0">
                <a:solidFill>
                  <a:srgbClr val="FF0000"/>
                </a:solidFill>
                <a:latin typeface="DengXian" panose="02010600030101010101" pitchFamily="2" charset="-122"/>
                <a:ea typeface="DengXian" panose="02010600030101010101" pitchFamily="2" charset="-122"/>
              </a:rPr>
              <a:t>本科新生</a:t>
            </a:r>
            <a:endParaRPr lang="ko-KR" altLang="en-US" sz="1400" b="1" dirty="0">
              <a:solidFill>
                <a:srgbClr val="FF0000"/>
              </a:solidFill>
              <a:latin typeface="DengXian" panose="02010600030101010101" pitchFamily="2" charset="-122"/>
            </a:endParaRPr>
          </a:p>
        </p:txBody>
      </p:sp>
      <p:pic>
        <p:nvPicPr>
          <p:cNvPr id="35" name="그림 34"/>
          <p:cNvPicPr>
            <a:picLocks noChangeAspect="1"/>
          </p:cNvPicPr>
          <p:nvPr/>
        </p:nvPicPr>
        <p:blipFill>
          <a:blip r:embed="rId3"/>
          <a:stretch>
            <a:fillRect/>
          </a:stretch>
        </p:blipFill>
        <p:spPr>
          <a:xfrm>
            <a:off x="388859" y="3939268"/>
            <a:ext cx="1409700" cy="142875"/>
          </a:xfrm>
          <a:prstGeom prst="rect">
            <a:avLst/>
          </a:prstGeom>
        </p:spPr>
      </p:pic>
      <p:pic>
        <p:nvPicPr>
          <p:cNvPr id="36" name="그림 35"/>
          <p:cNvPicPr>
            <a:picLocks noChangeAspect="1"/>
          </p:cNvPicPr>
          <p:nvPr/>
        </p:nvPicPr>
        <p:blipFill>
          <a:blip r:embed="rId4"/>
          <a:stretch>
            <a:fillRect/>
          </a:stretch>
        </p:blipFill>
        <p:spPr>
          <a:xfrm>
            <a:off x="398947" y="3711063"/>
            <a:ext cx="1371600" cy="180975"/>
          </a:xfrm>
          <a:prstGeom prst="rect">
            <a:avLst/>
          </a:prstGeom>
        </p:spPr>
      </p:pic>
      <p:grpSp>
        <p:nvGrpSpPr>
          <p:cNvPr id="37" name="그룹 36"/>
          <p:cNvGrpSpPr/>
          <p:nvPr/>
        </p:nvGrpSpPr>
        <p:grpSpPr>
          <a:xfrm>
            <a:off x="8677736" y="41146"/>
            <a:ext cx="3478597" cy="593494"/>
            <a:chOff x="8677736" y="41146"/>
            <a:chExt cx="3478597" cy="593494"/>
          </a:xfrm>
        </p:grpSpPr>
        <p:pic>
          <p:nvPicPr>
            <p:cNvPr id="38" name="Picture 2" descr="ê´ë ¨ ì´ë¯¸ì§"/>
            <p:cNvPicPr>
              <a:picLocks noChangeAspect="1" noChangeArrowheads="1"/>
            </p:cNvPicPr>
            <p:nvPr/>
          </p:nvPicPr>
          <p:blipFill>
            <a:blip r:embed="rId5" cstate="print">
              <a:extLst>
                <a:ext uri="{28A0092B-C50C-407E-A947-70E740481C1C}">
                  <a14:useLocalDpi xmlns:a14="http://schemas.microsoft.com/office/drawing/2010/main" val="0"/>
                </a:ext>
              </a:extLst>
            </a:blip>
            <a:srcRect l="26546" t="30821" r="26538" b="27058"/>
            <a:stretch>
              <a:fillRect/>
            </a:stretch>
          </p:blipFill>
          <p:spPr bwMode="auto">
            <a:xfrm>
              <a:off x="11488165" y="41146"/>
              <a:ext cx="668168" cy="571231"/>
            </a:xfrm>
            <a:prstGeom prst="rect">
              <a:avLst/>
            </a:prstGeom>
            <a:noFill/>
            <a:ln>
              <a:noFill/>
            </a:ln>
            <a:extLst/>
          </p:spPr>
        </p:pic>
        <p:sp>
          <p:nvSpPr>
            <p:cNvPr id="39" name="TextBox 38"/>
            <p:cNvSpPr txBox="1"/>
            <p:nvPr/>
          </p:nvSpPr>
          <p:spPr>
            <a:xfrm>
              <a:off x="9164926" y="326863"/>
              <a:ext cx="2731799" cy="307777"/>
            </a:xfrm>
            <a:prstGeom prst="rect">
              <a:avLst/>
            </a:prstGeom>
            <a:noFill/>
          </p:spPr>
          <p:txBody>
            <a:bodyPr wrap="square" rtlCol="0">
              <a:spAutoFit/>
            </a:bodyPr>
            <a:lstStyle/>
            <a:p>
              <a:r>
                <a:rPr lang="en-US" altLang="ko-KR" sz="1400" dirty="0" smtClean="0">
                  <a:solidFill>
                    <a:schemeClr val="bg1">
                      <a:lumMod val="50000"/>
                    </a:schemeClr>
                  </a:solidFill>
                  <a:latin typeface="HY백송B" panose="02030600000101010101" pitchFamily="18" charset="-127"/>
                  <a:ea typeface="HY백송B" panose="02030600000101010101" pitchFamily="18" charset="-127"/>
                </a:rPr>
                <a:t>Office of International Affairs </a:t>
              </a:r>
              <a:endParaRPr lang="ko-KR" altLang="en-US" sz="1400" dirty="0">
                <a:solidFill>
                  <a:schemeClr val="bg1">
                    <a:lumMod val="50000"/>
                  </a:schemeClr>
                </a:solidFill>
                <a:latin typeface="HY백송B" panose="02030600000101010101" pitchFamily="18" charset="-127"/>
                <a:ea typeface="HY백송B" panose="02030600000101010101" pitchFamily="18" charset="-127"/>
              </a:endParaRPr>
            </a:p>
          </p:txBody>
        </p:sp>
        <p:sp>
          <p:nvSpPr>
            <p:cNvPr id="40" name="직사각형 39"/>
            <p:cNvSpPr/>
            <p:nvPr/>
          </p:nvSpPr>
          <p:spPr>
            <a:xfrm>
              <a:off x="8677736" y="174725"/>
              <a:ext cx="3144513" cy="276999"/>
            </a:xfrm>
            <a:prstGeom prst="rect">
              <a:avLst/>
            </a:prstGeom>
          </p:spPr>
          <p:txBody>
            <a:bodyPr wrap="square">
              <a:spAutoFit/>
            </a:bodyPr>
            <a:lstStyle/>
            <a:p>
              <a:r>
                <a:rPr lang="en-US" altLang="ja-JP" sz="1200" dirty="0">
                  <a:solidFill>
                    <a:schemeClr val="tx1">
                      <a:lumMod val="95000"/>
                      <a:lumOff val="5000"/>
                    </a:schemeClr>
                  </a:solidFill>
                  <a:latin typeface="HY견고딕" panose="02030600000101010101" pitchFamily="18" charset="-127"/>
                  <a:ea typeface="HY견고딕" panose="02030600000101010101" pitchFamily="18" charset="-127"/>
                  <a:cs typeface="Aharoni" panose="02010803020104030203" pitchFamily="2" charset="-79"/>
                </a:rPr>
                <a:t>CHONNAM NATIONAL UNIVERSITY</a:t>
              </a:r>
              <a:endParaRPr lang="ko-KR" altLang="en-US" sz="1200" dirty="0">
                <a:solidFill>
                  <a:schemeClr val="tx1">
                    <a:lumMod val="95000"/>
                    <a:lumOff val="5000"/>
                  </a:schemeClr>
                </a:solidFill>
                <a:latin typeface="HY견고딕" panose="02030600000101010101" pitchFamily="18" charset="-127"/>
                <a:ea typeface="HY견고딕" panose="02030600000101010101" pitchFamily="18" charset="-127"/>
              </a:endParaRPr>
            </a:p>
          </p:txBody>
        </p:sp>
      </p:grpSp>
      <p:pic>
        <p:nvPicPr>
          <p:cNvPr id="2" name="그림 1"/>
          <p:cNvPicPr>
            <a:picLocks noChangeAspect="1"/>
          </p:cNvPicPr>
          <p:nvPr/>
        </p:nvPicPr>
        <p:blipFill>
          <a:blip r:embed="rId6"/>
          <a:stretch>
            <a:fillRect/>
          </a:stretch>
        </p:blipFill>
        <p:spPr>
          <a:xfrm>
            <a:off x="277367" y="3714943"/>
            <a:ext cx="1541211" cy="163592"/>
          </a:xfrm>
          <a:prstGeom prst="rect">
            <a:avLst/>
          </a:prstGeom>
        </p:spPr>
      </p:pic>
      <p:pic>
        <p:nvPicPr>
          <p:cNvPr id="3" name="그림 2"/>
          <p:cNvPicPr>
            <a:picLocks noChangeAspect="1"/>
          </p:cNvPicPr>
          <p:nvPr/>
        </p:nvPicPr>
        <p:blipFill>
          <a:blip r:embed="rId7"/>
          <a:stretch>
            <a:fillRect/>
          </a:stretch>
        </p:blipFill>
        <p:spPr>
          <a:xfrm>
            <a:off x="239981" y="3956432"/>
            <a:ext cx="1596322" cy="142688"/>
          </a:xfrm>
          <a:prstGeom prst="rect">
            <a:avLst/>
          </a:prstGeom>
        </p:spPr>
      </p:pic>
    </p:spTree>
    <p:extLst>
      <p:ext uri="{BB962C8B-B14F-4D97-AF65-F5344CB8AC3E}">
        <p14:creationId xmlns:p14="http://schemas.microsoft.com/office/powerpoint/2010/main" val="2374748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2">
              <a:lumMod val="40000"/>
              <a:lumOff val="60000"/>
            </a:schemeClr>
          </a:bgClr>
        </a:pattFill>
        <a:effectLst/>
      </p:bgPr>
    </p:bg>
    <p:spTree>
      <p:nvGrpSpPr>
        <p:cNvPr id="1" name=""/>
        <p:cNvGrpSpPr/>
        <p:nvPr/>
      </p:nvGrpSpPr>
      <p:grpSpPr>
        <a:xfrm>
          <a:off x="0" y="0"/>
          <a:ext cx="0" cy="0"/>
          <a:chOff x="0" y="0"/>
          <a:chExt cx="0" cy="0"/>
        </a:xfrm>
      </p:grpSpPr>
      <p:sp>
        <p:nvSpPr>
          <p:cNvPr id="5" name="모서리가 둥근 직사각형 4"/>
          <p:cNvSpPr/>
          <p:nvPr/>
        </p:nvSpPr>
        <p:spPr>
          <a:xfrm>
            <a:off x="501866" y="839986"/>
            <a:ext cx="11118634" cy="2139642"/>
          </a:xfrm>
          <a:prstGeom prst="roundRect">
            <a:avLst/>
          </a:prstGeom>
          <a:solidFill>
            <a:schemeClr val="accent6">
              <a:lumMod val="20000"/>
              <a:lumOff val="80000"/>
            </a:schemeClr>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ko-KR" altLang="en-US"/>
          </a:p>
        </p:txBody>
      </p:sp>
      <p:sp>
        <p:nvSpPr>
          <p:cNvPr id="4" name="제목 1"/>
          <p:cNvSpPr txBox="1">
            <a:spLocks/>
          </p:cNvSpPr>
          <p:nvPr/>
        </p:nvSpPr>
        <p:spPr>
          <a:xfrm>
            <a:off x="178016" y="328702"/>
            <a:ext cx="6089434" cy="1022566"/>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r"/>
            <a:r>
              <a:rPr lang="en-US" altLang="zh-CN" sz="4800" b="1" dirty="0" smtClean="0">
                <a:latin typeface="Eras Bold ITC" panose="020B0907030504020204" pitchFamily="34" charset="0"/>
              </a:rPr>
              <a:t>Important Notes!!!</a:t>
            </a:r>
            <a:endParaRPr lang="en-US" altLang="ko-KR" sz="4800" b="1" dirty="0" smtClean="0">
              <a:latin typeface="Eras Bold ITC" panose="020B0907030504020204" pitchFamily="34" charset="0"/>
            </a:endParaRPr>
          </a:p>
          <a:p>
            <a:pPr algn="r"/>
            <a:endParaRPr lang="ko-KR" altLang="en-US" sz="1400" b="1" dirty="0">
              <a:latin typeface="Eras Bold ITC" panose="020B0907030504020204" pitchFamily="34" charset="0"/>
            </a:endParaRPr>
          </a:p>
        </p:txBody>
      </p:sp>
      <p:sp>
        <p:nvSpPr>
          <p:cNvPr id="6" name="직사각형 5"/>
          <p:cNvSpPr/>
          <p:nvPr/>
        </p:nvSpPr>
        <p:spPr>
          <a:xfrm>
            <a:off x="1382885" y="1236968"/>
            <a:ext cx="9014006" cy="1061829"/>
          </a:xfrm>
          <a:prstGeom prst="rect">
            <a:avLst/>
          </a:prstGeom>
        </p:spPr>
        <p:txBody>
          <a:bodyPr wrap="none">
            <a:spAutoFit/>
          </a:bodyPr>
          <a:lstStyle/>
          <a:p>
            <a:r>
              <a:rPr lang="en-US" altLang="ko-KR" dirty="0" smtClean="0">
                <a:latin typeface="Comic Sans MS" panose="030F0702030302020204" pitchFamily="66" charset="0"/>
                <a:ea typeface="나눔스퀘어_ac ExtraBold" panose="020B0600000101010101" pitchFamily="50" charset="-127"/>
              </a:rPr>
              <a:t>If it does not show invoice even you put correct information, </a:t>
            </a:r>
          </a:p>
          <a:p>
            <a:r>
              <a:rPr lang="en-US" altLang="ko-KR" dirty="0" smtClean="0">
                <a:latin typeface="Comic Sans MS" panose="030F0702030302020204" pitchFamily="66" charset="0"/>
                <a:ea typeface="나눔스퀘어_ac ExtraBold" panose="020B0600000101010101" pitchFamily="50" charset="-127"/>
              </a:rPr>
              <a:t>please click the statement below, download viewer system and try it again</a:t>
            </a:r>
          </a:p>
          <a:p>
            <a:endParaRPr lang="en-US" altLang="ko-KR" sz="1000" dirty="0" smtClean="0">
              <a:latin typeface="Comic Sans MS" panose="030F0702030302020204" pitchFamily="66" charset="0"/>
              <a:ea typeface="나눔스퀘어_ac ExtraBold" panose="020B0600000101010101" pitchFamily="50" charset="-127"/>
            </a:endParaRPr>
          </a:p>
          <a:p>
            <a:r>
              <a:rPr lang="ko-KR" altLang="en-US" sz="1600" b="1" dirty="0">
                <a:latin typeface="나눔스퀘어_ac ExtraBold" panose="020B0600000101010101" pitchFamily="50" charset="-127"/>
                <a:ea typeface="나눔스퀘어_ac ExtraBold" panose="020B0600000101010101" pitchFamily="50" charset="-127"/>
                <a:cs typeface="함초롬바탕" panose="02030604000101010101" pitchFamily="18" charset="-127"/>
              </a:rPr>
              <a:t>올바른 정보를 넣었음에도 고지서를 확인할 수 없을 때에는 아래의 글자를 클릭하여 레포트뷰어를 설치 후 재시도</a:t>
            </a:r>
            <a:endParaRPr lang="ko-KR" altLang="en-US" sz="1600" dirty="0">
              <a:latin typeface="Comic Sans MS" panose="030F0702030302020204" pitchFamily="66" charset="0"/>
              <a:ea typeface="나눔스퀘어_ac ExtraBold" panose="020B0600000101010101" pitchFamily="50" charset="-127"/>
            </a:endParaRPr>
          </a:p>
        </p:txBody>
      </p:sp>
      <p:sp>
        <p:nvSpPr>
          <p:cNvPr id="8" name="부제목 2"/>
          <p:cNvSpPr txBox="1">
            <a:spLocks/>
          </p:cNvSpPr>
          <p:nvPr/>
        </p:nvSpPr>
        <p:spPr>
          <a:xfrm>
            <a:off x="1344786" y="2346422"/>
            <a:ext cx="9793518" cy="585581"/>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b="1" dirty="0" smtClean="0">
                <a:latin typeface="FangSong" panose="02010609060101010101" pitchFamily="49" charset="-122"/>
                <a:ea typeface="FangSong" panose="02010609060101010101" pitchFamily="49" charset="-122"/>
              </a:rPr>
              <a:t>如</a:t>
            </a:r>
            <a:r>
              <a:rPr lang="zh-CN" altLang="en-US" sz="1800" b="1" dirty="0">
                <a:latin typeface="FangSong" panose="02010609060101010101" pitchFamily="49" charset="-122"/>
                <a:ea typeface="FangSong" panose="02010609060101010101" pitchFamily="49" charset="-122"/>
              </a:rPr>
              <a:t>果添加了正确信息也无法确</a:t>
            </a:r>
            <a:r>
              <a:rPr lang="zh-CN" altLang="en-US" sz="1800" b="1" dirty="0" smtClean="0">
                <a:latin typeface="FangSong" panose="02010609060101010101" pitchFamily="49" charset="-122"/>
                <a:ea typeface="FangSong" panose="02010609060101010101" pitchFamily="49" charset="-122"/>
              </a:rPr>
              <a:t>认学费缴纳通知</a:t>
            </a:r>
            <a:r>
              <a:rPr lang="zh-CN" altLang="en-US" sz="1800" b="1" dirty="0">
                <a:latin typeface="FangSong" panose="02010609060101010101" pitchFamily="49" charset="-122"/>
                <a:ea typeface="FangSong" panose="02010609060101010101" pitchFamily="49" charset="-122"/>
              </a:rPr>
              <a:t>书，请点击下面的字，安</a:t>
            </a:r>
            <a:r>
              <a:rPr lang="zh-CN" altLang="en-US" sz="1800" b="1" dirty="0" smtClean="0">
                <a:latin typeface="FangSong" panose="02010609060101010101" pitchFamily="49" charset="-122"/>
                <a:ea typeface="FangSong" panose="02010609060101010101" pitchFamily="49" charset="-122"/>
              </a:rPr>
              <a:t>装相关</a:t>
            </a:r>
            <a:r>
              <a:rPr lang="zh-CN" altLang="en-US" sz="1800" b="1" dirty="0">
                <a:latin typeface="FangSong" panose="02010609060101010101" pitchFamily="49" charset="-122"/>
                <a:ea typeface="FangSong" panose="02010609060101010101" pitchFamily="49" charset="-122"/>
              </a:rPr>
              <a:t>程</a:t>
            </a:r>
            <a:r>
              <a:rPr lang="zh-CN" altLang="en-US" sz="1800" b="1" dirty="0" smtClean="0">
                <a:latin typeface="FangSong" panose="02010609060101010101" pitchFamily="49" charset="-122"/>
                <a:ea typeface="FangSong" panose="02010609060101010101" pitchFamily="49" charset="-122"/>
              </a:rPr>
              <a:t>序后重</a:t>
            </a:r>
            <a:r>
              <a:rPr lang="zh-CN" altLang="en-US" sz="1800" b="1" dirty="0">
                <a:latin typeface="FangSong" panose="02010609060101010101" pitchFamily="49" charset="-122"/>
                <a:ea typeface="FangSong" panose="02010609060101010101" pitchFamily="49" charset="-122"/>
              </a:rPr>
              <a:t>新尝试</a:t>
            </a:r>
            <a:endParaRPr lang="ko-KR" altLang="en-US" sz="1800" b="1" dirty="0">
              <a:latin typeface="FangSong" panose="02010609060101010101" pitchFamily="49" charset="-122"/>
              <a:ea typeface="함초롬바탕" panose="02030604000101010101" pitchFamily="18" charset="-127"/>
              <a:cs typeface="함초롬바탕" panose="02030604000101010101" pitchFamily="18" charset="-127"/>
            </a:endParaRPr>
          </a:p>
        </p:txBody>
      </p:sp>
      <p:sp>
        <p:nvSpPr>
          <p:cNvPr id="9" name="직사각형 8"/>
          <p:cNvSpPr/>
          <p:nvPr/>
        </p:nvSpPr>
        <p:spPr>
          <a:xfrm>
            <a:off x="913258" y="1202247"/>
            <a:ext cx="431528" cy="461665"/>
          </a:xfrm>
          <a:prstGeom prst="rect">
            <a:avLst/>
          </a:prstGeom>
        </p:spPr>
        <p:txBody>
          <a:bodyPr wrap="none">
            <a:spAutoFit/>
          </a:bodyPr>
          <a:lstStyle/>
          <a:p>
            <a:r>
              <a:rPr lang="en-US" altLang="ko-KR" sz="2400" b="1" dirty="0">
                <a:latin typeface="KaiTi" panose="02010609060101010101" pitchFamily="49" charset="-122"/>
                <a:ea typeface="KaiTi" panose="02010609060101010101" pitchFamily="49" charset="-122"/>
              </a:rPr>
              <a:t>✔</a:t>
            </a:r>
            <a:endParaRPr lang="ko-KR" altLang="en-US" sz="2400" dirty="0"/>
          </a:p>
        </p:txBody>
      </p:sp>
      <p:pic>
        <p:nvPicPr>
          <p:cNvPr id="11" name="그림 10"/>
          <p:cNvPicPr>
            <a:picLocks noChangeAspect="1"/>
          </p:cNvPicPr>
          <p:nvPr/>
        </p:nvPicPr>
        <p:blipFill>
          <a:blip r:embed="rId2"/>
          <a:stretch>
            <a:fillRect/>
          </a:stretch>
        </p:blipFill>
        <p:spPr>
          <a:xfrm>
            <a:off x="1204313" y="3170348"/>
            <a:ext cx="9762464" cy="3506677"/>
          </a:xfrm>
          <a:prstGeom prst="rect">
            <a:avLst/>
          </a:prstGeom>
        </p:spPr>
      </p:pic>
      <p:cxnSp>
        <p:nvCxnSpPr>
          <p:cNvPr id="16" name="직선 연결선 15"/>
          <p:cNvCxnSpPr/>
          <p:nvPr/>
        </p:nvCxnSpPr>
        <p:spPr>
          <a:xfrm>
            <a:off x="10966777" y="1876425"/>
            <a:ext cx="853748"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8" name="직선 화살표 연결선 17"/>
          <p:cNvCxnSpPr/>
          <p:nvPr/>
        </p:nvCxnSpPr>
        <p:spPr>
          <a:xfrm flipH="1">
            <a:off x="9029700" y="5619750"/>
            <a:ext cx="2790826" cy="19050"/>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2" name="직선 연결선 21"/>
          <p:cNvCxnSpPr/>
          <p:nvPr/>
        </p:nvCxnSpPr>
        <p:spPr>
          <a:xfrm>
            <a:off x="11820525" y="1857376"/>
            <a:ext cx="0" cy="3781424"/>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28" name="직사각형 27"/>
          <p:cNvSpPr/>
          <p:nvPr/>
        </p:nvSpPr>
        <p:spPr>
          <a:xfrm>
            <a:off x="3524250" y="5524500"/>
            <a:ext cx="5353050" cy="190500"/>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3" name="그룹 32"/>
          <p:cNvGrpSpPr/>
          <p:nvPr/>
        </p:nvGrpSpPr>
        <p:grpSpPr>
          <a:xfrm>
            <a:off x="8677736" y="41146"/>
            <a:ext cx="3478597" cy="593494"/>
            <a:chOff x="8677736" y="41146"/>
            <a:chExt cx="3478597" cy="593494"/>
          </a:xfrm>
        </p:grpSpPr>
        <p:pic>
          <p:nvPicPr>
            <p:cNvPr id="34" name="Picture 2" descr="ê´ë ¨ ì´ë¯¸ì§"/>
            <p:cNvPicPr>
              <a:picLocks noChangeAspect="1" noChangeArrowheads="1"/>
            </p:cNvPicPr>
            <p:nvPr/>
          </p:nvPicPr>
          <p:blipFill>
            <a:blip r:embed="rId3" cstate="print">
              <a:extLst>
                <a:ext uri="{28A0092B-C50C-407E-A947-70E740481C1C}">
                  <a14:useLocalDpi xmlns:a14="http://schemas.microsoft.com/office/drawing/2010/main" val="0"/>
                </a:ext>
              </a:extLst>
            </a:blip>
            <a:srcRect l="26546" t="30821" r="26538" b="27058"/>
            <a:stretch>
              <a:fillRect/>
            </a:stretch>
          </p:blipFill>
          <p:spPr bwMode="auto">
            <a:xfrm>
              <a:off x="11488165" y="41146"/>
              <a:ext cx="668168" cy="571231"/>
            </a:xfrm>
            <a:prstGeom prst="rect">
              <a:avLst/>
            </a:prstGeom>
            <a:noFill/>
            <a:ln>
              <a:noFill/>
            </a:ln>
            <a:extLst/>
          </p:spPr>
        </p:pic>
        <p:sp>
          <p:nvSpPr>
            <p:cNvPr id="35" name="TextBox 34"/>
            <p:cNvSpPr txBox="1"/>
            <p:nvPr/>
          </p:nvSpPr>
          <p:spPr>
            <a:xfrm>
              <a:off x="9164926" y="326863"/>
              <a:ext cx="2731799" cy="307777"/>
            </a:xfrm>
            <a:prstGeom prst="rect">
              <a:avLst/>
            </a:prstGeom>
            <a:noFill/>
          </p:spPr>
          <p:txBody>
            <a:bodyPr wrap="square" rtlCol="0">
              <a:spAutoFit/>
            </a:bodyPr>
            <a:lstStyle/>
            <a:p>
              <a:r>
                <a:rPr lang="en-US" altLang="ko-KR" sz="1400" dirty="0" smtClean="0">
                  <a:solidFill>
                    <a:schemeClr val="bg1">
                      <a:lumMod val="50000"/>
                    </a:schemeClr>
                  </a:solidFill>
                  <a:latin typeface="HY백송B" panose="02030600000101010101" pitchFamily="18" charset="-127"/>
                  <a:ea typeface="HY백송B" panose="02030600000101010101" pitchFamily="18" charset="-127"/>
                </a:rPr>
                <a:t>Office of International Affairs </a:t>
              </a:r>
              <a:endParaRPr lang="ko-KR" altLang="en-US" sz="1400" dirty="0">
                <a:solidFill>
                  <a:schemeClr val="bg1">
                    <a:lumMod val="50000"/>
                  </a:schemeClr>
                </a:solidFill>
                <a:latin typeface="HY백송B" panose="02030600000101010101" pitchFamily="18" charset="-127"/>
                <a:ea typeface="HY백송B" panose="02030600000101010101" pitchFamily="18" charset="-127"/>
              </a:endParaRPr>
            </a:p>
          </p:txBody>
        </p:sp>
        <p:sp>
          <p:nvSpPr>
            <p:cNvPr id="36" name="직사각형 35"/>
            <p:cNvSpPr/>
            <p:nvPr/>
          </p:nvSpPr>
          <p:spPr>
            <a:xfrm>
              <a:off x="8677736" y="174725"/>
              <a:ext cx="3144513" cy="276999"/>
            </a:xfrm>
            <a:prstGeom prst="rect">
              <a:avLst/>
            </a:prstGeom>
          </p:spPr>
          <p:txBody>
            <a:bodyPr wrap="square">
              <a:spAutoFit/>
            </a:bodyPr>
            <a:lstStyle/>
            <a:p>
              <a:r>
                <a:rPr lang="en-US" altLang="ja-JP" sz="1200" dirty="0">
                  <a:solidFill>
                    <a:schemeClr val="tx1">
                      <a:lumMod val="95000"/>
                      <a:lumOff val="5000"/>
                    </a:schemeClr>
                  </a:solidFill>
                  <a:latin typeface="HY견고딕" panose="02030600000101010101" pitchFamily="18" charset="-127"/>
                  <a:ea typeface="HY견고딕" panose="02030600000101010101" pitchFamily="18" charset="-127"/>
                  <a:cs typeface="Aharoni" panose="02010803020104030203" pitchFamily="2" charset="-79"/>
                </a:rPr>
                <a:t>CHONNAM NATIONAL UNIVERSITY</a:t>
              </a:r>
              <a:endParaRPr lang="ko-KR" altLang="en-US" sz="1200" dirty="0">
                <a:solidFill>
                  <a:schemeClr val="tx1">
                    <a:lumMod val="95000"/>
                    <a:lumOff val="5000"/>
                  </a:schemeClr>
                </a:solidFill>
                <a:latin typeface="HY견고딕" panose="02030600000101010101" pitchFamily="18" charset="-127"/>
                <a:ea typeface="HY견고딕" panose="02030600000101010101" pitchFamily="18" charset="-127"/>
              </a:endParaRPr>
            </a:p>
          </p:txBody>
        </p:sp>
      </p:grpSp>
    </p:spTree>
    <p:extLst>
      <p:ext uri="{BB962C8B-B14F-4D97-AF65-F5344CB8AC3E}">
        <p14:creationId xmlns:p14="http://schemas.microsoft.com/office/powerpoint/2010/main" val="31286935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2">
              <a:lumMod val="40000"/>
              <a:lumOff val="60000"/>
            </a:schemeClr>
          </a:bgClr>
        </a:pattFill>
        <a:effectLst/>
      </p:bgPr>
    </p:bg>
    <p:spTree>
      <p:nvGrpSpPr>
        <p:cNvPr id="1" name=""/>
        <p:cNvGrpSpPr/>
        <p:nvPr/>
      </p:nvGrpSpPr>
      <p:grpSpPr>
        <a:xfrm>
          <a:off x="0" y="0"/>
          <a:ext cx="0" cy="0"/>
          <a:chOff x="0" y="0"/>
          <a:chExt cx="0" cy="0"/>
        </a:xfrm>
      </p:grpSpPr>
      <p:pic>
        <p:nvPicPr>
          <p:cNvPr id="2" name="그림 1"/>
          <p:cNvPicPr>
            <a:picLocks noChangeAspect="1"/>
          </p:cNvPicPr>
          <p:nvPr/>
        </p:nvPicPr>
        <p:blipFill>
          <a:blip r:embed="rId2"/>
          <a:stretch>
            <a:fillRect/>
          </a:stretch>
        </p:blipFill>
        <p:spPr>
          <a:xfrm>
            <a:off x="6570143" y="3485801"/>
            <a:ext cx="4876574" cy="3289855"/>
          </a:xfrm>
          <a:prstGeom prst="rect">
            <a:avLst/>
          </a:prstGeom>
        </p:spPr>
      </p:pic>
      <p:sp>
        <p:nvSpPr>
          <p:cNvPr id="4" name="모서리가 둥근 직사각형 3"/>
          <p:cNvSpPr/>
          <p:nvPr/>
        </p:nvSpPr>
        <p:spPr>
          <a:xfrm>
            <a:off x="698638" y="773310"/>
            <a:ext cx="11087100" cy="2598540"/>
          </a:xfrm>
          <a:prstGeom prst="roundRect">
            <a:avLst/>
          </a:prstGeom>
          <a:solidFill>
            <a:schemeClr val="accent6">
              <a:lumMod val="20000"/>
              <a:lumOff val="80000"/>
            </a:schemeClr>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ko-KR" altLang="en-US"/>
          </a:p>
        </p:txBody>
      </p:sp>
      <p:sp>
        <p:nvSpPr>
          <p:cNvPr id="5" name="부제목 2"/>
          <p:cNvSpPr txBox="1">
            <a:spLocks/>
          </p:cNvSpPr>
          <p:nvPr/>
        </p:nvSpPr>
        <p:spPr>
          <a:xfrm>
            <a:off x="1607043" y="2924939"/>
            <a:ext cx="9793518" cy="585581"/>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b="1" dirty="0" smtClean="0">
                <a:latin typeface="FangSong" panose="02010609060101010101" pitchFamily="49" charset="-122"/>
                <a:ea typeface="함초롬바탕" panose="02030604000101010101" pitchFamily="18" charset="-127"/>
                <a:cs typeface="함초롬바탕" panose="02030604000101010101" pitchFamily="18" charset="-127"/>
              </a:rPr>
              <a:t>缴纳学费之前必须确认合格者注意事项内的缴纳学费部分及学费缴纳通知书内的</a:t>
            </a:r>
            <a:r>
              <a:rPr lang="en-US" altLang="zh-CN" sz="1800" b="1" dirty="0" smtClean="0">
                <a:latin typeface="FangSong" panose="02010609060101010101" pitchFamily="49" charset="-122"/>
                <a:ea typeface="함초롬바탕" panose="02030604000101010101" pitchFamily="18" charset="-127"/>
                <a:cs typeface="함초롬바탕" panose="02030604000101010101" pitchFamily="18" charset="-127"/>
              </a:rPr>
              <a:t>”</a:t>
            </a:r>
            <a:r>
              <a:rPr lang="ko-KR" altLang="en-US" sz="1800" b="1" dirty="0" smtClean="0">
                <a:latin typeface="FangSong" panose="02010609060101010101" pitchFamily="49" charset="-122"/>
                <a:ea typeface="함초롬바탕" panose="02030604000101010101" pitchFamily="18" charset="-127"/>
                <a:cs typeface="함초롬바탕" panose="02030604000101010101" pitchFamily="18" charset="-127"/>
              </a:rPr>
              <a:t>납부유의사항</a:t>
            </a:r>
            <a:r>
              <a:rPr lang="en-US" altLang="ko-KR" sz="1800" b="1" dirty="0" smtClean="0">
                <a:latin typeface="FangSong" panose="02010609060101010101" pitchFamily="49" charset="-122"/>
                <a:ea typeface="함초롬바탕" panose="02030604000101010101" pitchFamily="18" charset="-127"/>
                <a:cs typeface="함초롬바탕" panose="02030604000101010101" pitchFamily="18" charset="-127"/>
              </a:rPr>
              <a:t>”</a:t>
            </a:r>
            <a:endParaRPr lang="ko-KR" altLang="en-US" sz="1800" b="1" dirty="0">
              <a:latin typeface="FangSong" panose="02010609060101010101" pitchFamily="49" charset="-122"/>
              <a:ea typeface="함초롬바탕" panose="02030604000101010101" pitchFamily="18" charset="-127"/>
              <a:cs typeface="함초롬바탕" panose="02030604000101010101" pitchFamily="18" charset="-127"/>
            </a:endParaRPr>
          </a:p>
        </p:txBody>
      </p:sp>
      <p:sp>
        <p:nvSpPr>
          <p:cNvPr id="6" name="직사각형 5"/>
          <p:cNvSpPr/>
          <p:nvPr/>
        </p:nvSpPr>
        <p:spPr>
          <a:xfrm>
            <a:off x="1607043" y="2194147"/>
            <a:ext cx="8255786" cy="707886"/>
          </a:xfrm>
          <a:prstGeom prst="rect">
            <a:avLst/>
          </a:prstGeom>
        </p:spPr>
        <p:txBody>
          <a:bodyPr wrap="none">
            <a:spAutoFit/>
          </a:bodyPr>
          <a:lstStyle/>
          <a:p>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합격자유의사항의 </a:t>
            </a:r>
            <a:r>
              <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“3. </a:t>
            </a:r>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등록금 납부에 적힌 유의사항</a:t>
            </a:r>
            <a:r>
              <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a:t>
            </a:r>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과 등록금 고지서의 </a:t>
            </a:r>
            <a:r>
              <a:rPr lang="en-US" altLang="ko-KR" b="1" dirty="0">
                <a:latin typeface="나눔스퀘어_ac ExtraBold" panose="020B0600000101010101" pitchFamily="50" charset="-127"/>
                <a:ea typeface="나눔스퀘어_ac ExtraBold" panose="020B0600000101010101" pitchFamily="50" charset="-127"/>
                <a:cs typeface="함초롬바탕" panose="02030604000101010101" pitchFamily="18" charset="-127"/>
              </a:rPr>
              <a:t> </a:t>
            </a:r>
            <a:r>
              <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a:t>
            </a:r>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납부유의사항</a:t>
            </a:r>
            <a:r>
              <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a:t>
            </a:r>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을 </a:t>
            </a:r>
            <a:endPar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endParaRPr>
          </a:p>
          <a:p>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반드시 읽은 후</a:t>
            </a:r>
            <a:r>
              <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 </a:t>
            </a:r>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등록금 납부를 진행하세요</a:t>
            </a:r>
            <a:endPar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endParaRPr>
          </a:p>
          <a:p>
            <a:endParaRPr lang="en-US" altLang="ko-KR" sz="400"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endParaRPr>
          </a:p>
        </p:txBody>
      </p:sp>
      <p:sp>
        <p:nvSpPr>
          <p:cNvPr id="7" name="직사각형 6"/>
          <p:cNvSpPr/>
          <p:nvPr/>
        </p:nvSpPr>
        <p:spPr>
          <a:xfrm>
            <a:off x="1607043" y="1155578"/>
            <a:ext cx="9847987" cy="1015663"/>
          </a:xfrm>
          <a:prstGeom prst="rect">
            <a:avLst/>
          </a:prstGeom>
        </p:spPr>
        <p:txBody>
          <a:bodyPr wrap="square">
            <a:spAutoFit/>
          </a:bodyPr>
          <a:lstStyle/>
          <a:p>
            <a:r>
              <a:rPr lang="en-US" altLang="ko-KR" sz="2000" dirty="0" smtClean="0">
                <a:latin typeface="Comic Sans MS" panose="030F0702030302020204" pitchFamily="66" charset="0"/>
              </a:rPr>
              <a:t>Before you print out the invoice and make a payment, </a:t>
            </a:r>
          </a:p>
          <a:p>
            <a:r>
              <a:rPr lang="en-US" altLang="ko-KR" sz="2000" dirty="0" smtClean="0">
                <a:latin typeface="Comic Sans MS" panose="030F0702030302020204" pitchFamily="66" charset="0"/>
              </a:rPr>
              <a:t>PLEASE read the “No.3 Tuition fee payment” in successful applicants to do list</a:t>
            </a:r>
          </a:p>
          <a:p>
            <a:r>
              <a:rPr lang="en-US" altLang="ko-KR" sz="2000" dirty="0" smtClean="0">
                <a:latin typeface="Comic Sans MS" panose="030F0702030302020204" pitchFamily="66" charset="0"/>
              </a:rPr>
              <a:t>And “CNU Tuition Policy Terms and Conditions” written in the invoice </a:t>
            </a:r>
            <a:endParaRPr lang="en-US" altLang="ko-KR" sz="1600" dirty="0" smtClean="0">
              <a:latin typeface="Comic Sans MS" panose="030F0702030302020204" pitchFamily="66" charset="0"/>
            </a:endParaRPr>
          </a:p>
        </p:txBody>
      </p:sp>
      <p:sp>
        <p:nvSpPr>
          <p:cNvPr id="8" name="직사각형 7"/>
          <p:cNvSpPr/>
          <p:nvPr/>
        </p:nvSpPr>
        <p:spPr>
          <a:xfrm>
            <a:off x="1175516" y="1103281"/>
            <a:ext cx="431528" cy="461665"/>
          </a:xfrm>
          <a:prstGeom prst="rect">
            <a:avLst/>
          </a:prstGeom>
        </p:spPr>
        <p:txBody>
          <a:bodyPr wrap="none">
            <a:spAutoFit/>
          </a:bodyPr>
          <a:lstStyle/>
          <a:p>
            <a:r>
              <a:rPr lang="en-US" altLang="ko-KR" sz="2400" b="1" dirty="0">
                <a:latin typeface="KaiTi" panose="02010609060101010101" pitchFamily="49" charset="-122"/>
                <a:ea typeface="KaiTi" panose="02010609060101010101" pitchFamily="49" charset="-122"/>
              </a:rPr>
              <a:t>✔</a:t>
            </a:r>
            <a:endParaRPr lang="ko-KR" altLang="en-US" sz="2400" dirty="0"/>
          </a:p>
        </p:txBody>
      </p:sp>
      <p:sp>
        <p:nvSpPr>
          <p:cNvPr id="9" name="제목 1"/>
          <p:cNvSpPr txBox="1">
            <a:spLocks/>
          </p:cNvSpPr>
          <p:nvPr/>
        </p:nvSpPr>
        <p:spPr>
          <a:xfrm>
            <a:off x="568542" y="528278"/>
            <a:ext cx="2847356" cy="1022566"/>
          </a:xfrm>
          <a:prstGeom prst="rect">
            <a:avLst/>
          </a:prstGeom>
        </p:spPr>
        <p:txBody>
          <a:bodyPr vert="horz" lIns="91440" tIns="45720" rIns="91440" bIns="45720" rtlCol="0" anchor="ctr">
            <a:normAutofit fontScale="97500"/>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r"/>
            <a:r>
              <a:rPr lang="en-US" altLang="ko-KR" sz="6800" b="1" dirty="0" smtClean="0">
                <a:latin typeface="Eras Bold ITC" panose="020B0907030504020204" pitchFamily="34" charset="0"/>
              </a:rPr>
              <a:t>Step </a:t>
            </a:r>
            <a:r>
              <a:rPr lang="en-US" altLang="ko-KR" sz="6800" b="1" dirty="0">
                <a:latin typeface="Eras Bold ITC" panose="020B0907030504020204" pitchFamily="34" charset="0"/>
              </a:rPr>
              <a:t>3</a:t>
            </a:r>
            <a:endParaRPr lang="en-US" altLang="ko-KR" sz="6800" b="1" dirty="0" smtClean="0">
              <a:latin typeface="Eras Bold ITC" panose="020B0907030504020204" pitchFamily="34" charset="0"/>
            </a:endParaRPr>
          </a:p>
          <a:p>
            <a:pPr algn="r"/>
            <a:endParaRPr lang="ko-KR" altLang="en-US" sz="5300" b="1" dirty="0">
              <a:latin typeface="Eras Bold ITC" panose="020B0907030504020204" pitchFamily="34" charset="0"/>
            </a:endParaRPr>
          </a:p>
        </p:txBody>
      </p:sp>
      <p:grpSp>
        <p:nvGrpSpPr>
          <p:cNvPr id="10" name="그룹 9"/>
          <p:cNvGrpSpPr/>
          <p:nvPr/>
        </p:nvGrpSpPr>
        <p:grpSpPr>
          <a:xfrm>
            <a:off x="8677736" y="41146"/>
            <a:ext cx="3478597" cy="593494"/>
            <a:chOff x="8677736" y="41146"/>
            <a:chExt cx="3478597" cy="593494"/>
          </a:xfrm>
        </p:grpSpPr>
        <p:pic>
          <p:nvPicPr>
            <p:cNvPr id="11" name="Picture 2" descr="ê´ë ¨ ì´ë¯¸ì§"/>
            <p:cNvPicPr>
              <a:picLocks noChangeAspect="1" noChangeArrowheads="1"/>
            </p:cNvPicPr>
            <p:nvPr/>
          </p:nvPicPr>
          <p:blipFill>
            <a:blip r:embed="rId3" cstate="print">
              <a:extLst>
                <a:ext uri="{28A0092B-C50C-407E-A947-70E740481C1C}">
                  <a14:useLocalDpi xmlns:a14="http://schemas.microsoft.com/office/drawing/2010/main" val="0"/>
                </a:ext>
              </a:extLst>
            </a:blip>
            <a:srcRect l="26546" t="30821" r="26538" b="27058"/>
            <a:stretch>
              <a:fillRect/>
            </a:stretch>
          </p:blipFill>
          <p:spPr bwMode="auto">
            <a:xfrm>
              <a:off x="11488165" y="41146"/>
              <a:ext cx="668168" cy="571231"/>
            </a:xfrm>
            <a:prstGeom prst="rect">
              <a:avLst/>
            </a:prstGeom>
            <a:noFill/>
            <a:ln>
              <a:noFill/>
            </a:ln>
            <a:extLst/>
          </p:spPr>
        </p:pic>
        <p:sp>
          <p:nvSpPr>
            <p:cNvPr id="12" name="TextBox 11"/>
            <p:cNvSpPr txBox="1"/>
            <p:nvPr/>
          </p:nvSpPr>
          <p:spPr>
            <a:xfrm>
              <a:off x="9164926" y="326863"/>
              <a:ext cx="2731799" cy="307777"/>
            </a:xfrm>
            <a:prstGeom prst="rect">
              <a:avLst/>
            </a:prstGeom>
            <a:noFill/>
          </p:spPr>
          <p:txBody>
            <a:bodyPr wrap="square" rtlCol="0">
              <a:spAutoFit/>
            </a:bodyPr>
            <a:lstStyle/>
            <a:p>
              <a:r>
                <a:rPr lang="en-US" altLang="ko-KR" sz="1400" dirty="0" smtClean="0">
                  <a:solidFill>
                    <a:schemeClr val="bg1">
                      <a:lumMod val="50000"/>
                    </a:schemeClr>
                  </a:solidFill>
                  <a:latin typeface="HY백송B" panose="02030600000101010101" pitchFamily="18" charset="-127"/>
                  <a:ea typeface="HY백송B" panose="02030600000101010101" pitchFamily="18" charset="-127"/>
                </a:rPr>
                <a:t>Office of International Affairs </a:t>
              </a:r>
              <a:endParaRPr lang="ko-KR" altLang="en-US" sz="1400" dirty="0">
                <a:solidFill>
                  <a:schemeClr val="bg1">
                    <a:lumMod val="50000"/>
                  </a:schemeClr>
                </a:solidFill>
                <a:latin typeface="HY백송B" panose="02030600000101010101" pitchFamily="18" charset="-127"/>
                <a:ea typeface="HY백송B" panose="02030600000101010101" pitchFamily="18" charset="-127"/>
              </a:endParaRPr>
            </a:p>
          </p:txBody>
        </p:sp>
        <p:sp>
          <p:nvSpPr>
            <p:cNvPr id="13" name="직사각형 12"/>
            <p:cNvSpPr/>
            <p:nvPr/>
          </p:nvSpPr>
          <p:spPr>
            <a:xfrm>
              <a:off x="8677736" y="174725"/>
              <a:ext cx="3144513" cy="276999"/>
            </a:xfrm>
            <a:prstGeom prst="rect">
              <a:avLst/>
            </a:prstGeom>
          </p:spPr>
          <p:txBody>
            <a:bodyPr wrap="square">
              <a:spAutoFit/>
            </a:bodyPr>
            <a:lstStyle/>
            <a:p>
              <a:r>
                <a:rPr lang="en-US" altLang="ja-JP" sz="1200" dirty="0">
                  <a:solidFill>
                    <a:schemeClr val="tx1">
                      <a:lumMod val="95000"/>
                      <a:lumOff val="5000"/>
                    </a:schemeClr>
                  </a:solidFill>
                  <a:latin typeface="HY견고딕" panose="02030600000101010101" pitchFamily="18" charset="-127"/>
                  <a:ea typeface="HY견고딕" panose="02030600000101010101" pitchFamily="18" charset="-127"/>
                  <a:cs typeface="Aharoni" panose="02010803020104030203" pitchFamily="2" charset="-79"/>
                </a:rPr>
                <a:t>CHONNAM NATIONAL UNIVERSITY</a:t>
              </a:r>
              <a:endParaRPr lang="ko-KR" altLang="en-US" sz="1200" dirty="0">
                <a:solidFill>
                  <a:schemeClr val="tx1">
                    <a:lumMod val="95000"/>
                    <a:lumOff val="5000"/>
                  </a:schemeClr>
                </a:solidFill>
                <a:latin typeface="HY견고딕" panose="02030600000101010101" pitchFamily="18" charset="-127"/>
                <a:ea typeface="HY견고딕" panose="02030600000101010101" pitchFamily="18" charset="-127"/>
              </a:endParaRPr>
            </a:p>
          </p:txBody>
        </p:sp>
      </p:grpSp>
      <p:sp>
        <p:nvSpPr>
          <p:cNvPr id="17" name="직사각형 16"/>
          <p:cNvSpPr/>
          <p:nvPr/>
        </p:nvSpPr>
        <p:spPr>
          <a:xfrm>
            <a:off x="9774664" y="3485801"/>
            <a:ext cx="1713501" cy="3324574"/>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a:blip r:embed="rId4"/>
          <a:stretch>
            <a:fillRect/>
          </a:stretch>
        </p:blipFill>
        <p:spPr>
          <a:xfrm>
            <a:off x="863849" y="3566795"/>
            <a:ext cx="5387322" cy="1627405"/>
          </a:xfrm>
          <a:prstGeom prst="rect">
            <a:avLst/>
          </a:prstGeom>
        </p:spPr>
      </p:pic>
      <p:pic>
        <p:nvPicPr>
          <p:cNvPr id="15" name="그림 14"/>
          <p:cNvPicPr>
            <a:picLocks noChangeAspect="1"/>
          </p:cNvPicPr>
          <p:nvPr/>
        </p:nvPicPr>
        <p:blipFill>
          <a:blip r:embed="rId5"/>
          <a:stretch>
            <a:fillRect/>
          </a:stretch>
        </p:blipFill>
        <p:spPr>
          <a:xfrm>
            <a:off x="863849" y="5194200"/>
            <a:ext cx="5387322" cy="1581670"/>
          </a:xfrm>
          <a:prstGeom prst="rect">
            <a:avLst/>
          </a:prstGeom>
        </p:spPr>
      </p:pic>
    </p:spTree>
    <p:extLst>
      <p:ext uri="{BB962C8B-B14F-4D97-AF65-F5344CB8AC3E}">
        <p14:creationId xmlns:p14="http://schemas.microsoft.com/office/powerpoint/2010/main" val="2747721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2">
              <a:lumMod val="40000"/>
              <a:lumOff val="60000"/>
            </a:schemeClr>
          </a:bgClr>
        </a:pattFill>
        <a:effectLst/>
      </p:bgPr>
    </p:bg>
    <p:spTree>
      <p:nvGrpSpPr>
        <p:cNvPr id="1" name=""/>
        <p:cNvGrpSpPr/>
        <p:nvPr/>
      </p:nvGrpSpPr>
      <p:grpSpPr>
        <a:xfrm>
          <a:off x="0" y="0"/>
          <a:ext cx="0" cy="0"/>
          <a:chOff x="0" y="0"/>
          <a:chExt cx="0" cy="0"/>
        </a:xfrm>
      </p:grpSpPr>
      <p:sp>
        <p:nvSpPr>
          <p:cNvPr id="4" name="모서리가 둥근 직사각형 3"/>
          <p:cNvSpPr/>
          <p:nvPr/>
        </p:nvSpPr>
        <p:spPr>
          <a:xfrm>
            <a:off x="698638" y="1020960"/>
            <a:ext cx="11087100" cy="5589390"/>
          </a:xfrm>
          <a:prstGeom prst="roundRect">
            <a:avLst/>
          </a:prstGeom>
          <a:solidFill>
            <a:schemeClr val="accent6">
              <a:lumMod val="20000"/>
              <a:lumOff val="80000"/>
            </a:schemeClr>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ko-KR" altLang="en-US"/>
          </a:p>
        </p:txBody>
      </p:sp>
      <p:sp>
        <p:nvSpPr>
          <p:cNvPr id="5" name="부제목 2"/>
          <p:cNvSpPr txBox="1">
            <a:spLocks/>
          </p:cNvSpPr>
          <p:nvPr/>
        </p:nvSpPr>
        <p:spPr>
          <a:xfrm>
            <a:off x="1605105" y="4911608"/>
            <a:ext cx="9793518" cy="585582"/>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70000"/>
              </a:lnSpc>
              <a:buNone/>
            </a:pPr>
            <a:r>
              <a:rPr lang="zh-CN" altLang="en-US" sz="2000" b="1" dirty="0">
                <a:latin typeface="FangSong" panose="02010609060101010101" pitchFamily="49" charset="-122"/>
                <a:ea typeface="FangSong" panose="02010609060101010101" pitchFamily="49" charset="-122"/>
              </a:rPr>
              <a:t>打印学</a:t>
            </a:r>
            <a:r>
              <a:rPr lang="zh-CN" altLang="en-US" sz="2000" b="1" dirty="0" smtClean="0">
                <a:latin typeface="FangSong" panose="02010609060101010101" pitchFamily="49" charset="-122"/>
                <a:ea typeface="FangSong" panose="02010609060101010101" pitchFamily="49" charset="-122"/>
              </a:rPr>
              <a:t>费缴纳通</a:t>
            </a:r>
            <a:r>
              <a:rPr lang="zh-CN" altLang="en-US" sz="2000" b="1" dirty="0">
                <a:latin typeface="FangSong" panose="02010609060101010101" pitchFamily="49" charset="-122"/>
                <a:ea typeface="FangSong" panose="02010609060101010101" pitchFamily="49" charset="-122"/>
              </a:rPr>
              <a:t>知书，</a:t>
            </a:r>
            <a:r>
              <a:rPr lang="zh-CN" altLang="en-US" sz="2000" b="1" dirty="0" smtClean="0">
                <a:latin typeface="FangSong" panose="02010609060101010101" pitchFamily="49" charset="-122"/>
                <a:ea typeface="FangSong" panose="02010609060101010101" pitchFamily="49" charset="-122"/>
              </a:rPr>
              <a:t>向个人银行虚</a:t>
            </a:r>
            <a:r>
              <a:rPr lang="zh-CN" altLang="en-US" sz="2000" b="1" dirty="0">
                <a:latin typeface="FangSong" panose="02010609060101010101" pitchFamily="49" charset="-122"/>
                <a:ea typeface="FangSong" panose="02010609060101010101" pitchFamily="49" charset="-122"/>
              </a:rPr>
              <a:t>拟账户转账准确金额的学</a:t>
            </a:r>
            <a:r>
              <a:rPr lang="zh-CN" altLang="en-US" sz="2000" b="1" dirty="0" smtClean="0">
                <a:latin typeface="FangSong" panose="02010609060101010101" pitchFamily="49" charset="-122"/>
                <a:ea typeface="FangSong" panose="02010609060101010101" pitchFamily="49" charset="-122"/>
              </a:rPr>
              <a:t>费</a:t>
            </a:r>
            <a:endParaRPr lang="en-US" altLang="zh-CN" sz="2000" b="1" dirty="0" smtClean="0">
              <a:latin typeface="FangSong" panose="02010609060101010101" pitchFamily="49" charset="-122"/>
              <a:ea typeface="FangSong" panose="02010609060101010101" pitchFamily="49" charset="-122"/>
            </a:endParaRPr>
          </a:p>
          <a:p>
            <a:pPr marL="0" indent="0">
              <a:buNone/>
            </a:pPr>
            <a:r>
              <a:rPr lang="zh-CN" altLang="en-US" sz="100" b="1" dirty="0">
                <a:latin typeface="FangSong" panose="02010609060101010101" pitchFamily="49" charset="-122"/>
                <a:ea typeface="FangSong" panose="02010609060101010101" pitchFamily="49" charset="-122"/>
              </a:rPr>
              <a:t/>
            </a:r>
            <a:br>
              <a:rPr lang="zh-CN" altLang="en-US" sz="100" b="1" dirty="0">
                <a:latin typeface="FangSong" panose="02010609060101010101" pitchFamily="49" charset="-122"/>
                <a:ea typeface="FangSong" panose="02010609060101010101" pitchFamily="49" charset="-122"/>
              </a:rPr>
            </a:br>
            <a:r>
              <a:rPr lang="zh-CN" altLang="en-US" sz="1800" b="1" dirty="0" smtClean="0">
                <a:latin typeface="FangSong" panose="02010609060101010101" pitchFamily="49" charset="-122"/>
                <a:ea typeface="FangSong" panose="02010609060101010101" pitchFamily="49" charset="-122"/>
              </a:rPr>
              <a:t>在</a:t>
            </a:r>
            <a:r>
              <a:rPr lang="zh-CN" altLang="en-US" sz="1800" b="1" dirty="0">
                <a:latin typeface="FangSong" panose="02010609060101010101" pitchFamily="49" charset="-122"/>
                <a:ea typeface="FangSong" panose="02010609060101010101" pitchFamily="49" charset="-122"/>
              </a:rPr>
              <a:t>海外缴纳时，根据汇率</a:t>
            </a:r>
            <a:r>
              <a:rPr lang="zh-CN" altLang="en-US" sz="1800" b="1" dirty="0" smtClean="0">
                <a:latin typeface="FangSong" panose="02010609060101010101" pitchFamily="49" charset="-122"/>
                <a:ea typeface="FangSong" panose="02010609060101010101" pitchFamily="49" charset="-122"/>
              </a:rPr>
              <a:t>，</a:t>
            </a:r>
            <a:r>
              <a:rPr lang="zh-CN" altLang="en-US" sz="1800" b="1" dirty="0">
                <a:latin typeface="FangSong" panose="02010609060101010101" pitchFamily="49" charset="-122"/>
                <a:ea typeface="FangSong" panose="02010609060101010101" pitchFamily="49" charset="-122"/>
              </a:rPr>
              <a:t>在韩国及本人国家的银行都会发生汇款手续</a:t>
            </a:r>
            <a:r>
              <a:rPr lang="zh-CN" altLang="en-US" sz="1800" b="1" dirty="0" smtClean="0">
                <a:latin typeface="FangSong" panose="02010609060101010101" pitchFamily="49" charset="-122"/>
                <a:ea typeface="FangSong" panose="02010609060101010101" pitchFamily="49" charset="-122"/>
              </a:rPr>
              <a:t>费。 </a:t>
            </a:r>
            <a:r>
              <a:rPr lang="zh-CN" altLang="en-US" sz="1800" b="1" dirty="0">
                <a:latin typeface="FangSong" panose="02010609060101010101" pitchFamily="49" charset="-122"/>
                <a:ea typeface="FangSong" panose="02010609060101010101" pitchFamily="49" charset="-122"/>
              </a:rPr>
              <a:t>因这些手续</a:t>
            </a:r>
            <a:r>
              <a:rPr lang="zh-CN" altLang="en-US" sz="1800" b="1" dirty="0" smtClean="0">
                <a:latin typeface="FangSong" panose="02010609060101010101" pitchFamily="49" charset="-122"/>
                <a:ea typeface="FangSong" panose="02010609060101010101" pitchFamily="49" charset="-122"/>
              </a:rPr>
              <a:t>费最</a:t>
            </a:r>
            <a:r>
              <a:rPr lang="zh-CN" altLang="en-US" sz="1800" b="1" dirty="0">
                <a:latin typeface="FangSong" panose="02010609060101010101" pitchFamily="49" charset="-122"/>
                <a:ea typeface="FangSong" panose="02010609060101010101" pitchFamily="49" charset="-122"/>
              </a:rPr>
              <a:t>终缴纳的学费金额不足时，因未登记处理而取消入学，学费事后自动退款。</a:t>
            </a:r>
            <a:endParaRPr lang="en-US" altLang="zh-CN" sz="1800" b="1" dirty="0" smtClean="0">
              <a:latin typeface="FangSong" panose="02010609060101010101" pitchFamily="49" charset="-122"/>
              <a:ea typeface="FangSong" panose="02010609060101010101" pitchFamily="49" charset="-122"/>
            </a:endParaRPr>
          </a:p>
          <a:p>
            <a:pPr marL="0" indent="0">
              <a:lnSpc>
                <a:spcPct val="70000"/>
              </a:lnSpc>
              <a:buNone/>
            </a:pPr>
            <a:r>
              <a:rPr lang="zh-CN" altLang="en-US" sz="2000" b="1" dirty="0" smtClean="0">
                <a:solidFill>
                  <a:srgbClr val="FF0000"/>
                </a:solidFill>
                <a:latin typeface="FangSong" panose="02010609060101010101" pitchFamily="49" charset="-122"/>
                <a:ea typeface="FangSong" panose="02010609060101010101" pitchFamily="49" charset="-122"/>
              </a:rPr>
              <a:t>因此全南大学建</a:t>
            </a:r>
            <a:r>
              <a:rPr lang="zh-CN" altLang="en-US" sz="2000" b="1" dirty="0">
                <a:solidFill>
                  <a:srgbClr val="FF0000"/>
                </a:solidFill>
                <a:latin typeface="FangSong" panose="02010609060101010101" pitchFamily="49" charset="-122"/>
                <a:ea typeface="FangSong" panose="02010609060101010101" pitchFamily="49" charset="-122"/>
              </a:rPr>
              <a:t>议尽可能在韩国缴</a:t>
            </a:r>
            <a:r>
              <a:rPr lang="zh-CN" altLang="en-US" sz="2000" b="1" dirty="0" smtClean="0">
                <a:solidFill>
                  <a:srgbClr val="FF0000"/>
                </a:solidFill>
                <a:latin typeface="FangSong" panose="02010609060101010101" pitchFamily="49" charset="-122"/>
                <a:ea typeface="FangSong" panose="02010609060101010101" pitchFamily="49" charset="-122"/>
              </a:rPr>
              <a:t>纳学费</a:t>
            </a:r>
            <a:r>
              <a:rPr lang="zh-CN" altLang="en-US" sz="2000" b="1" dirty="0">
                <a:latin typeface="FangSong" panose="02010609060101010101" pitchFamily="49" charset="-122"/>
                <a:ea typeface="FangSong" panose="02010609060101010101" pitchFamily="49" charset="-122"/>
              </a:rPr>
              <a:t/>
            </a:r>
            <a:br>
              <a:rPr lang="zh-CN" altLang="en-US" sz="2000" b="1" dirty="0">
                <a:latin typeface="FangSong" panose="02010609060101010101" pitchFamily="49" charset="-122"/>
                <a:ea typeface="FangSong" panose="02010609060101010101" pitchFamily="49" charset="-122"/>
              </a:rPr>
            </a:br>
            <a:r>
              <a:rPr lang="zh-CN" altLang="en-US" sz="900" b="1" dirty="0">
                <a:latin typeface="FangSong" panose="02010609060101010101" pitchFamily="49" charset="-122"/>
                <a:ea typeface="FangSong" panose="02010609060101010101" pitchFamily="49" charset="-122"/>
              </a:rPr>
              <a:t/>
            </a:r>
            <a:br>
              <a:rPr lang="zh-CN" altLang="en-US" sz="900" b="1" dirty="0">
                <a:latin typeface="FangSong" panose="02010609060101010101" pitchFamily="49" charset="-122"/>
                <a:ea typeface="FangSong" panose="02010609060101010101" pitchFamily="49" charset="-122"/>
              </a:rPr>
            </a:br>
            <a:r>
              <a:rPr lang="zh-CN" altLang="en-US" sz="1600" b="1" dirty="0">
                <a:latin typeface="FangSong" panose="02010609060101010101" pitchFamily="49" charset="-122"/>
                <a:ea typeface="FangSong" panose="02010609060101010101" pitchFamily="49" charset="-122"/>
              </a:rPr>
              <a:t>* 银行手续费相关部分请参考学费通知</a:t>
            </a:r>
            <a:r>
              <a:rPr lang="zh-CN" altLang="en-US" sz="1600" b="1" dirty="0" smtClean="0">
                <a:latin typeface="FangSong" panose="02010609060101010101" pitchFamily="49" charset="-122"/>
                <a:ea typeface="FangSong" panose="02010609060101010101" pitchFamily="49" charset="-122"/>
              </a:rPr>
              <a:t>书中的</a:t>
            </a:r>
            <a:r>
              <a:rPr lang="zh-CN" altLang="en-US" sz="1600" b="1" dirty="0">
                <a:latin typeface="FangSong" panose="02010609060101010101" pitchFamily="49" charset="-122"/>
                <a:ea typeface="FangSong" panose="02010609060101010101" pitchFamily="49" charset="-122"/>
              </a:rPr>
              <a:t>注意事</a:t>
            </a:r>
            <a:r>
              <a:rPr lang="zh-CN" altLang="en-US" sz="1600" b="1" dirty="0" smtClean="0">
                <a:latin typeface="FangSong" panose="02010609060101010101" pitchFamily="49" charset="-122"/>
                <a:ea typeface="FangSong" panose="02010609060101010101" pitchFamily="49" charset="-122"/>
              </a:rPr>
              <a:t>项</a:t>
            </a:r>
            <a:endParaRPr lang="ko-KR" altLang="en-US" sz="1800" b="1" dirty="0">
              <a:latin typeface="FangSong" panose="02010609060101010101" pitchFamily="49" charset="-122"/>
              <a:ea typeface="함초롬바탕" panose="02030604000101010101" pitchFamily="18" charset="-127"/>
              <a:cs typeface="함초롬바탕" panose="02030604000101010101" pitchFamily="18" charset="-127"/>
            </a:endParaRPr>
          </a:p>
        </p:txBody>
      </p:sp>
      <p:sp>
        <p:nvSpPr>
          <p:cNvPr id="6" name="직사각형 5"/>
          <p:cNvSpPr/>
          <p:nvPr/>
        </p:nvSpPr>
        <p:spPr>
          <a:xfrm>
            <a:off x="1605105" y="3237115"/>
            <a:ext cx="9972602" cy="1492716"/>
          </a:xfrm>
          <a:prstGeom prst="rect">
            <a:avLst/>
          </a:prstGeom>
        </p:spPr>
        <p:txBody>
          <a:bodyPr wrap="none">
            <a:spAutoFit/>
          </a:bodyPr>
          <a:lstStyle/>
          <a:p>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등록금고지서를 출력하고 본인 전용의 가상 계좌에 정확한 액수의 등록금을 이체합니다</a:t>
            </a:r>
            <a:endPar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endParaRPr>
          </a:p>
          <a:p>
            <a:endParaRPr lang="en-US" altLang="ko-KR" sz="400"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endParaRPr>
          </a:p>
          <a:p>
            <a:r>
              <a:rPr lang="ko-KR" altLang="en-US" sz="1600" dirty="0" smtClean="0">
                <a:latin typeface="나눔스퀘어_ac" panose="020B0600000101010101" pitchFamily="50" charset="-127"/>
                <a:ea typeface="나눔스퀘어_ac" panose="020B0600000101010101" pitchFamily="50" charset="-127"/>
                <a:cs typeface="함초롬바탕" panose="02030604000101010101" pitchFamily="18" charset="-127"/>
              </a:rPr>
              <a:t>해외에서 납부하게 될 경우</a:t>
            </a:r>
            <a:r>
              <a:rPr lang="en-US" altLang="ko-KR" sz="1600" dirty="0" smtClean="0">
                <a:latin typeface="나눔스퀘어_ac" panose="020B0600000101010101" pitchFamily="50" charset="-127"/>
                <a:ea typeface="나눔스퀘어_ac" panose="020B0600000101010101" pitchFamily="50" charset="-127"/>
                <a:cs typeface="함초롬바탕" panose="02030604000101010101" pitchFamily="18" charset="-127"/>
              </a:rPr>
              <a:t>, </a:t>
            </a:r>
            <a:r>
              <a:rPr lang="ko-KR" altLang="en-US" sz="1600" dirty="0" smtClean="0">
                <a:latin typeface="나눔스퀘어_ac" panose="020B0600000101010101" pitchFamily="50" charset="-127"/>
                <a:ea typeface="나눔스퀘어_ac" panose="020B0600000101010101" pitchFamily="50" charset="-127"/>
                <a:cs typeface="함초롬바탕" panose="02030604000101010101" pitchFamily="18" charset="-127"/>
              </a:rPr>
              <a:t>환율에 따라 한국 및 본인 국가의 은행 모두에서 송금 수수료가 발생하게 됩니다</a:t>
            </a:r>
            <a:r>
              <a:rPr lang="en-US" altLang="ko-KR" sz="1600" dirty="0" smtClean="0">
                <a:latin typeface="나눔스퀘어_ac" panose="020B0600000101010101" pitchFamily="50" charset="-127"/>
                <a:ea typeface="나눔스퀘어_ac" panose="020B0600000101010101" pitchFamily="50" charset="-127"/>
                <a:cs typeface="함초롬바탕" panose="02030604000101010101" pitchFamily="18" charset="-127"/>
              </a:rPr>
              <a:t>. </a:t>
            </a:r>
            <a:r>
              <a:rPr lang="ko-KR" altLang="en-US" sz="1600" dirty="0" smtClean="0">
                <a:latin typeface="나눔스퀘어_ac" panose="020B0600000101010101" pitchFamily="50" charset="-127"/>
                <a:ea typeface="나눔스퀘어_ac" panose="020B0600000101010101" pitchFamily="50" charset="-127"/>
                <a:cs typeface="함초롬바탕" panose="02030604000101010101" pitchFamily="18" charset="-127"/>
              </a:rPr>
              <a:t>이러한 수수료로</a:t>
            </a:r>
            <a:endParaRPr lang="en-US" altLang="ko-KR" sz="1600" dirty="0" smtClean="0">
              <a:latin typeface="나눔스퀘어_ac" panose="020B0600000101010101" pitchFamily="50" charset="-127"/>
              <a:ea typeface="나눔스퀘어_ac" panose="020B0600000101010101" pitchFamily="50" charset="-127"/>
              <a:cs typeface="함초롬바탕" panose="02030604000101010101" pitchFamily="18" charset="-127"/>
            </a:endParaRPr>
          </a:p>
          <a:p>
            <a:r>
              <a:rPr lang="ko-KR" altLang="en-US" sz="1600" dirty="0" smtClean="0">
                <a:latin typeface="나눔스퀘어_ac" panose="020B0600000101010101" pitchFamily="50" charset="-127"/>
                <a:ea typeface="나눔스퀘어_ac" panose="020B0600000101010101" pitchFamily="50" charset="-127"/>
                <a:cs typeface="함초롬바탕" panose="02030604000101010101" pitchFamily="18" charset="-127"/>
              </a:rPr>
              <a:t>인해 최종 납부한 등록금 금액이 부족할 경우</a:t>
            </a:r>
            <a:r>
              <a:rPr lang="en-US" altLang="ko-KR" sz="1600" dirty="0" smtClean="0">
                <a:latin typeface="나눔스퀘어_ac" panose="020B0600000101010101" pitchFamily="50" charset="-127"/>
                <a:ea typeface="나눔스퀘어_ac" panose="020B0600000101010101" pitchFamily="50" charset="-127"/>
                <a:cs typeface="함초롬바탕" panose="02030604000101010101" pitchFamily="18" charset="-127"/>
              </a:rPr>
              <a:t>, </a:t>
            </a:r>
            <a:r>
              <a:rPr lang="ko-KR" altLang="en-US" sz="1600" dirty="0" smtClean="0">
                <a:latin typeface="나눔스퀘어_ac" panose="020B0600000101010101" pitchFamily="50" charset="-127"/>
                <a:ea typeface="나눔스퀘어_ac" panose="020B0600000101010101" pitchFamily="50" charset="-127"/>
                <a:cs typeface="함초롬바탕" panose="02030604000101010101" pitchFamily="18" charset="-127"/>
              </a:rPr>
              <a:t>미등록처리가 되어 입학이 취소되고 등록금은 추후 자동 환불됩니다</a:t>
            </a:r>
            <a:r>
              <a:rPr lang="en-US" altLang="ko-KR" sz="1600" dirty="0" smtClean="0">
                <a:latin typeface="나눔스퀘어_ac" panose="020B0600000101010101" pitchFamily="50" charset="-127"/>
                <a:ea typeface="나눔스퀘어_ac" panose="020B0600000101010101" pitchFamily="50" charset="-127"/>
                <a:cs typeface="함초롬바탕" panose="02030604000101010101" pitchFamily="18" charset="-127"/>
              </a:rPr>
              <a:t>.</a:t>
            </a:r>
          </a:p>
          <a:p>
            <a:r>
              <a:rPr lang="ko-KR" altLang="en-US" sz="1600" b="1" dirty="0" smtClean="0">
                <a:solidFill>
                  <a:srgbClr val="FF0000"/>
                </a:solidFill>
                <a:latin typeface="나눔스퀘어_ac" panose="020B0600000101010101" pitchFamily="50" charset="-127"/>
                <a:ea typeface="나눔스퀘어_ac" panose="020B0600000101010101" pitchFamily="50" charset="-127"/>
                <a:cs typeface="함초롬바탕" panose="02030604000101010101" pitchFamily="18" charset="-127"/>
              </a:rPr>
              <a:t>위와 같은 사유로 인하여 가능한 </a:t>
            </a:r>
            <a:r>
              <a:rPr lang="ko-KR" altLang="en-US" sz="1600" b="1" dirty="0">
                <a:solidFill>
                  <a:srgbClr val="FF0000"/>
                </a:solidFill>
                <a:latin typeface="나눔스퀘어_ac" panose="020B0600000101010101" pitchFamily="50" charset="-127"/>
                <a:ea typeface="나눔스퀘어_ac" panose="020B0600000101010101" pitchFamily="50" charset="-127"/>
                <a:cs typeface="함초롬바탕" panose="02030604000101010101" pitchFamily="18" charset="-127"/>
              </a:rPr>
              <a:t>한국에서  납부하는 것을 </a:t>
            </a:r>
            <a:r>
              <a:rPr lang="ko-KR" altLang="en-US" sz="1600" b="1" dirty="0" smtClean="0">
                <a:solidFill>
                  <a:srgbClr val="FF0000"/>
                </a:solidFill>
                <a:latin typeface="나눔스퀘어_ac" panose="020B0600000101010101" pitchFamily="50" charset="-127"/>
                <a:ea typeface="나눔스퀘어_ac" panose="020B0600000101010101" pitchFamily="50" charset="-127"/>
                <a:cs typeface="함초롬바탕" panose="02030604000101010101" pitchFamily="18" charset="-127"/>
              </a:rPr>
              <a:t>권장합니다</a:t>
            </a:r>
            <a:r>
              <a:rPr lang="en-US" altLang="ko-KR" sz="1600" b="1" dirty="0" smtClean="0">
                <a:solidFill>
                  <a:srgbClr val="FF0000"/>
                </a:solidFill>
                <a:latin typeface="나눔스퀘어_ac" panose="020B0600000101010101" pitchFamily="50" charset="-127"/>
                <a:ea typeface="나눔스퀘어_ac" panose="020B0600000101010101" pitchFamily="50" charset="-127"/>
                <a:cs typeface="함초롬바탕" panose="02030604000101010101" pitchFamily="18" charset="-127"/>
              </a:rPr>
              <a:t>.</a:t>
            </a:r>
            <a:endParaRPr lang="en-US" altLang="ko-KR" sz="1600" dirty="0" smtClean="0">
              <a:latin typeface="나눔스퀘어_ac" panose="020B0600000101010101" pitchFamily="50" charset="-127"/>
              <a:ea typeface="나눔스퀘어_ac" panose="020B0600000101010101" pitchFamily="50" charset="-127"/>
              <a:cs typeface="함초롬바탕" panose="02030604000101010101" pitchFamily="18" charset="-127"/>
            </a:endParaRPr>
          </a:p>
          <a:p>
            <a:endParaRPr lang="en-US" altLang="ko-KR" sz="500" dirty="0">
              <a:latin typeface="Comic Sans MS" panose="030F0702030302020204" pitchFamily="66" charset="0"/>
            </a:endParaRPr>
          </a:p>
          <a:p>
            <a:r>
              <a:rPr lang="en-US" altLang="ko-KR" sz="1600" dirty="0">
                <a:latin typeface="Comic Sans MS" panose="030F0702030302020204" pitchFamily="66" charset="0"/>
              </a:rPr>
              <a:t>* </a:t>
            </a:r>
            <a:r>
              <a:rPr lang="ko-KR" altLang="en-US" sz="1400" dirty="0" smtClean="0">
                <a:latin typeface="나눔스퀘어_ac" panose="020B0600000101010101" pitchFamily="50" charset="-127"/>
                <a:ea typeface="나눔스퀘어_ac" panose="020B0600000101010101" pitchFamily="50" charset="-127"/>
              </a:rPr>
              <a:t>은행 수수료와 관련한 부분은 등록금고지서 유의사항을 참고하세요</a:t>
            </a:r>
            <a:endParaRPr lang="en-US" altLang="ko-KR" sz="1600" dirty="0">
              <a:latin typeface="나눔스퀘어_ac" panose="020B0600000101010101" pitchFamily="50" charset="-127"/>
              <a:ea typeface="나눔스퀘어_ac" panose="020B0600000101010101" pitchFamily="50" charset="-127"/>
            </a:endParaRPr>
          </a:p>
        </p:txBody>
      </p:sp>
      <p:sp>
        <p:nvSpPr>
          <p:cNvPr id="7" name="직사각형 6"/>
          <p:cNvSpPr/>
          <p:nvPr/>
        </p:nvSpPr>
        <p:spPr>
          <a:xfrm>
            <a:off x="1605104" y="1390292"/>
            <a:ext cx="9809627" cy="1708160"/>
          </a:xfrm>
          <a:prstGeom prst="rect">
            <a:avLst/>
          </a:prstGeom>
        </p:spPr>
        <p:txBody>
          <a:bodyPr wrap="square">
            <a:spAutoFit/>
          </a:bodyPr>
          <a:lstStyle/>
          <a:p>
            <a:r>
              <a:rPr lang="en-US" altLang="ko-KR" sz="2000" dirty="0" smtClean="0">
                <a:latin typeface="Comic Sans MS" panose="030F0702030302020204" pitchFamily="66" charset="0"/>
              </a:rPr>
              <a:t>Print out your invoice, and wire the exact amount to your own virtual account</a:t>
            </a:r>
          </a:p>
          <a:p>
            <a:endParaRPr lang="en-US" altLang="ko-KR" sz="300" dirty="0">
              <a:latin typeface="Comic Sans MS" panose="030F0702030302020204" pitchFamily="66" charset="0"/>
            </a:endParaRPr>
          </a:p>
          <a:p>
            <a:r>
              <a:rPr lang="en-US" altLang="ko-KR" sz="1600" dirty="0" smtClean="0"/>
              <a:t>If </a:t>
            </a:r>
            <a:r>
              <a:rPr lang="en-US" altLang="ko-KR" sz="1600" dirty="0"/>
              <a:t>you pay overseas, the remittance fee will be incurred at both banks in Korea and your country according to the exchange rate. If the </a:t>
            </a:r>
            <a:r>
              <a:rPr lang="en-US" altLang="ko-KR" sz="1600" dirty="0" smtClean="0"/>
              <a:t>remitted </a:t>
            </a:r>
            <a:r>
              <a:rPr lang="en-US" altLang="ko-KR" sz="1600" dirty="0"/>
              <a:t>tuition fee is insufficient due to these </a:t>
            </a:r>
            <a:r>
              <a:rPr lang="en-US" altLang="ko-KR" sz="1600" dirty="0" smtClean="0"/>
              <a:t>bank commissions, </a:t>
            </a:r>
            <a:r>
              <a:rPr lang="en-US" altLang="ko-KR" sz="1600" dirty="0"/>
              <a:t>the admission will be canceled due to non-registration and the </a:t>
            </a:r>
            <a:r>
              <a:rPr lang="en-US" altLang="ko-KR" sz="1600" dirty="0" smtClean="0"/>
              <a:t>wired tuition </a:t>
            </a:r>
            <a:r>
              <a:rPr lang="en-US" altLang="ko-KR" sz="1600" dirty="0"/>
              <a:t>will be automatically refunded later</a:t>
            </a:r>
            <a:r>
              <a:rPr lang="en-US" altLang="ko-KR" sz="1600" dirty="0" smtClean="0"/>
              <a:t>.</a:t>
            </a:r>
            <a:r>
              <a:rPr lang="en-US" altLang="ko-KR" sz="1600" b="1" dirty="0">
                <a:solidFill>
                  <a:srgbClr val="FF0000"/>
                </a:solidFill>
                <a:latin typeface="Comic Sans MS" panose="030F0702030302020204" pitchFamily="66" charset="0"/>
              </a:rPr>
              <a:t> </a:t>
            </a:r>
            <a:r>
              <a:rPr lang="en-US" altLang="ko-KR" sz="1600" b="1" dirty="0" smtClean="0">
                <a:solidFill>
                  <a:srgbClr val="FF0000"/>
                </a:solidFill>
                <a:latin typeface="Comic Sans MS" panose="030F0702030302020204" pitchFamily="66" charset="0"/>
              </a:rPr>
              <a:t>So CNU </a:t>
            </a:r>
            <a:r>
              <a:rPr lang="en-US" altLang="ko-KR" sz="1600" b="1" dirty="0">
                <a:solidFill>
                  <a:srgbClr val="FF0000"/>
                </a:solidFill>
                <a:latin typeface="Comic Sans MS" panose="030F0702030302020204" pitchFamily="66" charset="0"/>
              </a:rPr>
              <a:t>strongly recommend each applicant to wire the fee in Korea. </a:t>
            </a:r>
            <a:endParaRPr lang="en-US" altLang="ko-KR" sz="1600" b="1" dirty="0" smtClean="0">
              <a:solidFill>
                <a:srgbClr val="FF0000"/>
              </a:solidFill>
              <a:latin typeface="Comic Sans MS" panose="030F0702030302020204" pitchFamily="66" charset="0"/>
            </a:endParaRPr>
          </a:p>
          <a:p>
            <a:endParaRPr lang="en-US" altLang="ko-KR" sz="400" dirty="0" smtClean="0"/>
          </a:p>
          <a:p>
            <a:r>
              <a:rPr lang="en-US" altLang="ko-KR" sz="1400" dirty="0" smtClean="0">
                <a:latin typeface="Comic Sans MS" panose="030F0702030302020204" pitchFamily="66" charset="0"/>
              </a:rPr>
              <a:t>* Please refer to the “tuition policy” in invoice about the bank brokerage commission fee</a:t>
            </a:r>
          </a:p>
        </p:txBody>
      </p:sp>
      <p:sp>
        <p:nvSpPr>
          <p:cNvPr id="8" name="직사각형 7"/>
          <p:cNvSpPr/>
          <p:nvPr/>
        </p:nvSpPr>
        <p:spPr>
          <a:xfrm>
            <a:off x="1144354" y="1390292"/>
            <a:ext cx="431528" cy="461665"/>
          </a:xfrm>
          <a:prstGeom prst="rect">
            <a:avLst/>
          </a:prstGeom>
        </p:spPr>
        <p:txBody>
          <a:bodyPr wrap="none">
            <a:spAutoFit/>
          </a:bodyPr>
          <a:lstStyle/>
          <a:p>
            <a:r>
              <a:rPr lang="en-US" altLang="ko-KR" sz="2400" b="1" dirty="0">
                <a:latin typeface="KaiTi" panose="02010609060101010101" pitchFamily="49" charset="-122"/>
                <a:ea typeface="KaiTi" panose="02010609060101010101" pitchFamily="49" charset="-122"/>
              </a:rPr>
              <a:t>✔</a:t>
            </a:r>
            <a:endParaRPr lang="ko-KR" altLang="en-US" sz="2400" dirty="0"/>
          </a:p>
        </p:txBody>
      </p:sp>
      <p:sp>
        <p:nvSpPr>
          <p:cNvPr id="9" name="제목 1"/>
          <p:cNvSpPr txBox="1">
            <a:spLocks/>
          </p:cNvSpPr>
          <p:nvPr/>
        </p:nvSpPr>
        <p:spPr>
          <a:xfrm>
            <a:off x="568542" y="785423"/>
            <a:ext cx="2847356" cy="1022566"/>
          </a:xfrm>
          <a:prstGeom prst="rect">
            <a:avLst/>
          </a:prstGeom>
        </p:spPr>
        <p:txBody>
          <a:bodyPr vert="horz" lIns="91440" tIns="45720" rIns="91440" bIns="45720" rtlCol="0" anchor="ctr">
            <a:normAutofit fontScale="97500"/>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r"/>
            <a:r>
              <a:rPr lang="en-US" altLang="ko-KR" sz="6800" b="1" dirty="0" smtClean="0">
                <a:latin typeface="Eras Bold ITC" panose="020B0907030504020204" pitchFamily="34" charset="0"/>
              </a:rPr>
              <a:t>Step </a:t>
            </a:r>
            <a:r>
              <a:rPr lang="en-US" altLang="ko-KR" sz="6800" b="1" dirty="0">
                <a:latin typeface="Eras Bold ITC" panose="020B0907030504020204" pitchFamily="34" charset="0"/>
              </a:rPr>
              <a:t>4</a:t>
            </a:r>
            <a:endParaRPr lang="en-US" altLang="ko-KR" sz="6800" b="1" dirty="0" smtClean="0">
              <a:latin typeface="Eras Bold ITC" panose="020B0907030504020204" pitchFamily="34" charset="0"/>
            </a:endParaRPr>
          </a:p>
          <a:p>
            <a:pPr algn="r"/>
            <a:endParaRPr lang="ko-KR" altLang="en-US" sz="5300" b="1" dirty="0">
              <a:latin typeface="Eras Bold ITC" panose="020B0907030504020204" pitchFamily="34" charset="0"/>
            </a:endParaRPr>
          </a:p>
        </p:txBody>
      </p:sp>
      <p:grpSp>
        <p:nvGrpSpPr>
          <p:cNvPr id="11" name="그룹 10"/>
          <p:cNvGrpSpPr/>
          <p:nvPr/>
        </p:nvGrpSpPr>
        <p:grpSpPr>
          <a:xfrm>
            <a:off x="8677736" y="41146"/>
            <a:ext cx="3478597" cy="593494"/>
            <a:chOff x="8677736" y="41146"/>
            <a:chExt cx="3478597" cy="593494"/>
          </a:xfrm>
        </p:grpSpPr>
        <p:pic>
          <p:nvPicPr>
            <p:cNvPr id="12" name="Picture 2" descr="ê´ë ¨ ì´ë¯¸ì§"/>
            <p:cNvPicPr>
              <a:picLocks noChangeAspect="1" noChangeArrowheads="1"/>
            </p:cNvPicPr>
            <p:nvPr/>
          </p:nvPicPr>
          <p:blipFill>
            <a:blip r:embed="rId2" cstate="print">
              <a:extLst>
                <a:ext uri="{28A0092B-C50C-407E-A947-70E740481C1C}">
                  <a14:useLocalDpi xmlns:a14="http://schemas.microsoft.com/office/drawing/2010/main" val="0"/>
                </a:ext>
              </a:extLst>
            </a:blip>
            <a:srcRect l="26546" t="30821" r="26538" b="27058"/>
            <a:stretch>
              <a:fillRect/>
            </a:stretch>
          </p:blipFill>
          <p:spPr bwMode="auto">
            <a:xfrm>
              <a:off x="11488165" y="41146"/>
              <a:ext cx="668168" cy="571231"/>
            </a:xfrm>
            <a:prstGeom prst="rect">
              <a:avLst/>
            </a:prstGeom>
            <a:noFill/>
            <a:ln>
              <a:noFill/>
            </a:ln>
            <a:extLst/>
          </p:spPr>
        </p:pic>
        <p:sp>
          <p:nvSpPr>
            <p:cNvPr id="13" name="TextBox 12"/>
            <p:cNvSpPr txBox="1"/>
            <p:nvPr/>
          </p:nvSpPr>
          <p:spPr>
            <a:xfrm>
              <a:off x="9164926" y="326863"/>
              <a:ext cx="2731799" cy="307777"/>
            </a:xfrm>
            <a:prstGeom prst="rect">
              <a:avLst/>
            </a:prstGeom>
            <a:noFill/>
          </p:spPr>
          <p:txBody>
            <a:bodyPr wrap="square" rtlCol="0">
              <a:spAutoFit/>
            </a:bodyPr>
            <a:lstStyle/>
            <a:p>
              <a:r>
                <a:rPr lang="en-US" altLang="ko-KR" sz="1400" dirty="0" smtClean="0">
                  <a:solidFill>
                    <a:schemeClr val="bg1">
                      <a:lumMod val="50000"/>
                    </a:schemeClr>
                  </a:solidFill>
                  <a:latin typeface="HY백송B" panose="02030600000101010101" pitchFamily="18" charset="-127"/>
                  <a:ea typeface="HY백송B" panose="02030600000101010101" pitchFamily="18" charset="-127"/>
                </a:rPr>
                <a:t>Office of International Affairs </a:t>
              </a:r>
              <a:endParaRPr lang="ko-KR" altLang="en-US" sz="1400" dirty="0">
                <a:solidFill>
                  <a:schemeClr val="bg1">
                    <a:lumMod val="50000"/>
                  </a:schemeClr>
                </a:solidFill>
                <a:latin typeface="HY백송B" panose="02030600000101010101" pitchFamily="18" charset="-127"/>
                <a:ea typeface="HY백송B" panose="02030600000101010101" pitchFamily="18" charset="-127"/>
              </a:endParaRPr>
            </a:p>
          </p:txBody>
        </p:sp>
        <p:sp>
          <p:nvSpPr>
            <p:cNvPr id="14" name="직사각형 13"/>
            <p:cNvSpPr/>
            <p:nvPr/>
          </p:nvSpPr>
          <p:spPr>
            <a:xfrm>
              <a:off x="8677736" y="174725"/>
              <a:ext cx="3144513" cy="276999"/>
            </a:xfrm>
            <a:prstGeom prst="rect">
              <a:avLst/>
            </a:prstGeom>
          </p:spPr>
          <p:txBody>
            <a:bodyPr wrap="square">
              <a:spAutoFit/>
            </a:bodyPr>
            <a:lstStyle/>
            <a:p>
              <a:r>
                <a:rPr lang="en-US" altLang="ja-JP" sz="1200" dirty="0">
                  <a:solidFill>
                    <a:schemeClr val="tx1">
                      <a:lumMod val="95000"/>
                      <a:lumOff val="5000"/>
                    </a:schemeClr>
                  </a:solidFill>
                  <a:latin typeface="HY견고딕" panose="02030600000101010101" pitchFamily="18" charset="-127"/>
                  <a:ea typeface="HY견고딕" panose="02030600000101010101" pitchFamily="18" charset="-127"/>
                  <a:cs typeface="Aharoni" panose="02010803020104030203" pitchFamily="2" charset="-79"/>
                </a:rPr>
                <a:t>CHONNAM NATIONAL UNIVERSITY</a:t>
              </a:r>
              <a:endParaRPr lang="ko-KR" altLang="en-US" sz="1200" dirty="0">
                <a:solidFill>
                  <a:schemeClr val="tx1">
                    <a:lumMod val="95000"/>
                    <a:lumOff val="5000"/>
                  </a:schemeClr>
                </a:solidFill>
                <a:latin typeface="HY견고딕" panose="02030600000101010101" pitchFamily="18" charset="-127"/>
                <a:ea typeface="HY견고딕" panose="02030600000101010101" pitchFamily="18" charset="-127"/>
              </a:endParaRPr>
            </a:p>
          </p:txBody>
        </p:sp>
      </p:grpSp>
      <p:sp>
        <p:nvSpPr>
          <p:cNvPr id="2" name="직사각형 1"/>
          <p:cNvSpPr/>
          <p:nvPr/>
        </p:nvSpPr>
        <p:spPr>
          <a:xfrm>
            <a:off x="3245387" y="451724"/>
            <a:ext cx="415498" cy="369332"/>
          </a:xfrm>
          <a:prstGeom prst="rect">
            <a:avLst/>
          </a:prstGeom>
        </p:spPr>
        <p:txBody>
          <a:bodyPr wrap="none">
            <a:spAutoFit/>
          </a:bodyPr>
          <a:lstStyle/>
          <a:p>
            <a:r>
              <a:rPr lang="ko-KR" altLang="en-US" dirty="0">
                <a:solidFill>
                  <a:schemeClr val="accent5">
                    <a:lumMod val="75000"/>
                  </a:schemeClr>
                </a:solidFill>
                <a:latin typeface="Comic Sans MS" panose="030F0702030302020204" pitchFamily="66" charset="0"/>
              </a:rPr>
              <a:t>★</a:t>
            </a:r>
            <a:endParaRPr lang="ko-KR" altLang="en-US" dirty="0">
              <a:solidFill>
                <a:schemeClr val="accent5">
                  <a:lumMod val="75000"/>
                </a:schemeClr>
              </a:solidFill>
            </a:endParaRPr>
          </a:p>
        </p:txBody>
      </p:sp>
      <p:sp>
        <p:nvSpPr>
          <p:cNvPr id="15" name="직사각형 14"/>
          <p:cNvSpPr/>
          <p:nvPr/>
        </p:nvSpPr>
        <p:spPr>
          <a:xfrm>
            <a:off x="3397787" y="604124"/>
            <a:ext cx="415498" cy="369332"/>
          </a:xfrm>
          <a:prstGeom prst="rect">
            <a:avLst/>
          </a:prstGeom>
        </p:spPr>
        <p:txBody>
          <a:bodyPr wrap="none">
            <a:spAutoFit/>
          </a:bodyPr>
          <a:lstStyle/>
          <a:p>
            <a:r>
              <a:rPr lang="ko-KR" altLang="en-US" dirty="0">
                <a:solidFill>
                  <a:schemeClr val="accent5">
                    <a:lumMod val="75000"/>
                  </a:schemeClr>
                </a:solidFill>
                <a:latin typeface="Comic Sans MS" panose="030F0702030302020204" pitchFamily="66" charset="0"/>
              </a:rPr>
              <a:t>★</a:t>
            </a:r>
            <a:endParaRPr lang="ko-KR" altLang="en-US" dirty="0">
              <a:solidFill>
                <a:schemeClr val="accent5">
                  <a:lumMod val="75000"/>
                </a:schemeClr>
              </a:solidFill>
            </a:endParaRPr>
          </a:p>
        </p:txBody>
      </p:sp>
      <p:sp>
        <p:nvSpPr>
          <p:cNvPr id="16" name="직사각형 15"/>
          <p:cNvSpPr/>
          <p:nvPr/>
        </p:nvSpPr>
        <p:spPr>
          <a:xfrm>
            <a:off x="2911303" y="174725"/>
            <a:ext cx="415498" cy="369332"/>
          </a:xfrm>
          <a:prstGeom prst="rect">
            <a:avLst/>
          </a:prstGeom>
        </p:spPr>
        <p:txBody>
          <a:bodyPr wrap="none">
            <a:spAutoFit/>
          </a:bodyPr>
          <a:lstStyle/>
          <a:p>
            <a:r>
              <a:rPr lang="ko-KR" altLang="en-US" dirty="0">
                <a:solidFill>
                  <a:schemeClr val="accent5">
                    <a:lumMod val="75000"/>
                  </a:schemeClr>
                </a:solidFill>
                <a:latin typeface="Comic Sans MS" panose="030F0702030302020204" pitchFamily="66" charset="0"/>
              </a:rPr>
              <a:t>★</a:t>
            </a:r>
            <a:endParaRPr lang="ko-KR" altLang="en-US" dirty="0">
              <a:solidFill>
                <a:schemeClr val="accent5">
                  <a:lumMod val="75000"/>
                </a:schemeClr>
              </a:solidFill>
            </a:endParaRPr>
          </a:p>
        </p:txBody>
      </p:sp>
      <p:sp>
        <p:nvSpPr>
          <p:cNvPr id="17" name="직사각형 16"/>
          <p:cNvSpPr/>
          <p:nvPr/>
        </p:nvSpPr>
        <p:spPr>
          <a:xfrm>
            <a:off x="3490374" y="419458"/>
            <a:ext cx="415498" cy="369332"/>
          </a:xfrm>
          <a:prstGeom prst="rect">
            <a:avLst/>
          </a:prstGeom>
        </p:spPr>
        <p:txBody>
          <a:bodyPr wrap="none">
            <a:spAutoFit/>
          </a:bodyPr>
          <a:lstStyle/>
          <a:p>
            <a:r>
              <a:rPr lang="ko-KR" altLang="en-US" dirty="0">
                <a:solidFill>
                  <a:schemeClr val="accent5">
                    <a:lumMod val="75000"/>
                  </a:schemeClr>
                </a:solidFill>
                <a:latin typeface="Comic Sans MS" panose="030F0702030302020204" pitchFamily="66" charset="0"/>
              </a:rPr>
              <a:t>★</a:t>
            </a:r>
            <a:endParaRPr lang="ko-KR" altLang="en-US" dirty="0">
              <a:solidFill>
                <a:schemeClr val="accent5">
                  <a:lumMod val="75000"/>
                </a:schemeClr>
              </a:solidFill>
            </a:endParaRPr>
          </a:p>
        </p:txBody>
      </p:sp>
      <p:sp>
        <p:nvSpPr>
          <p:cNvPr id="18" name="직사각형 17"/>
          <p:cNvSpPr/>
          <p:nvPr/>
        </p:nvSpPr>
        <p:spPr>
          <a:xfrm>
            <a:off x="283140" y="836294"/>
            <a:ext cx="415498" cy="369332"/>
          </a:xfrm>
          <a:prstGeom prst="rect">
            <a:avLst/>
          </a:prstGeom>
        </p:spPr>
        <p:txBody>
          <a:bodyPr wrap="none">
            <a:spAutoFit/>
          </a:bodyPr>
          <a:lstStyle/>
          <a:p>
            <a:r>
              <a:rPr lang="ko-KR" altLang="en-US" dirty="0">
                <a:solidFill>
                  <a:schemeClr val="accent5">
                    <a:lumMod val="75000"/>
                  </a:schemeClr>
                </a:solidFill>
                <a:latin typeface="Comic Sans MS" panose="030F0702030302020204" pitchFamily="66" charset="0"/>
              </a:rPr>
              <a:t>★</a:t>
            </a:r>
            <a:endParaRPr lang="ko-KR" altLang="en-US" dirty="0">
              <a:solidFill>
                <a:schemeClr val="accent5">
                  <a:lumMod val="75000"/>
                </a:schemeClr>
              </a:solidFill>
            </a:endParaRPr>
          </a:p>
        </p:txBody>
      </p:sp>
      <p:sp>
        <p:nvSpPr>
          <p:cNvPr id="19" name="직사각형 18"/>
          <p:cNvSpPr/>
          <p:nvPr/>
        </p:nvSpPr>
        <p:spPr>
          <a:xfrm>
            <a:off x="490889" y="1081326"/>
            <a:ext cx="415498" cy="369332"/>
          </a:xfrm>
          <a:prstGeom prst="rect">
            <a:avLst/>
          </a:prstGeom>
        </p:spPr>
        <p:txBody>
          <a:bodyPr wrap="none">
            <a:spAutoFit/>
          </a:bodyPr>
          <a:lstStyle/>
          <a:p>
            <a:r>
              <a:rPr lang="ko-KR" altLang="en-US" dirty="0">
                <a:solidFill>
                  <a:schemeClr val="accent5">
                    <a:lumMod val="75000"/>
                  </a:schemeClr>
                </a:solidFill>
                <a:latin typeface="Comic Sans MS" panose="030F0702030302020204" pitchFamily="66" charset="0"/>
              </a:rPr>
              <a:t>★</a:t>
            </a:r>
            <a:endParaRPr lang="ko-KR" altLang="en-US" dirty="0">
              <a:solidFill>
                <a:schemeClr val="accent5">
                  <a:lumMod val="75000"/>
                </a:schemeClr>
              </a:solidFill>
            </a:endParaRPr>
          </a:p>
        </p:txBody>
      </p:sp>
      <p:sp>
        <p:nvSpPr>
          <p:cNvPr id="3" name="직사각형 2"/>
          <p:cNvSpPr/>
          <p:nvPr/>
        </p:nvSpPr>
        <p:spPr>
          <a:xfrm>
            <a:off x="3735361" y="623526"/>
            <a:ext cx="1675459" cy="369332"/>
          </a:xfrm>
          <a:prstGeom prst="rect">
            <a:avLst/>
          </a:prstGeom>
        </p:spPr>
        <p:txBody>
          <a:bodyPr wrap="none">
            <a:spAutoFit/>
          </a:bodyPr>
          <a:lstStyle/>
          <a:p>
            <a:r>
              <a:rPr lang="en-US" altLang="ko-KR" b="1" dirty="0" smtClean="0">
                <a:solidFill>
                  <a:schemeClr val="accent5">
                    <a:lumMod val="75000"/>
                  </a:schemeClr>
                </a:solidFill>
                <a:latin typeface="Eras Bold ITC" panose="020B0907030504020204" pitchFamily="34" charset="0"/>
              </a:rPr>
              <a:t>Important !!!</a:t>
            </a:r>
            <a:endParaRPr lang="ko-KR" altLang="en-US" dirty="0">
              <a:solidFill>
                <a:schemeClr val="accent5">
                  <a:lumMod val="75000"/>
                </a:schemeClr>
              </a:solidFill>
            </a:endParaRPr>
          </a:p>
        </p:txBody>
      </p:sp>
      <p:sp>
        <p:nvSpPr>
          <p:cNvPr id="20" name="직사각형 19"/>
          <p:cNvSpPr/>
          <p:nvPr/>
        </p:nvSpPr>
        <p:spPr>
          <a:xfrm>
            <a:off x="3236332" y="952947"/>
            <a:ext cx="291551" cy="307777"/>
          </a:xfrm>
          <a:prstGeom prst="rect">
            <a:avLst/>
          </a:prstGeom>
        </p:spPr>
        <p:txBody>
          <a:bodyPr wrap="square">
            <a:spAutoFit/>
          </a:bodyPr>
          <a:lstStyle/>
          <a:p>
            <a:r>
              <a:rPr lang="ko-KR" altLang="en-US" sz="1400" dirty="0">
                <a:solidFill>
                  <a:schemeClr val="accent4"/>
                </a:solidFill>
                <a:latin typeface="Comic Sans MS" panose="030F0702030302020204" pitchFamily="66" charset="0"/>
              </a:rPr>
              <a:t>★</a:t>
            </a:r>
            <a:endParaRPr lang="ko-KR" altLang="en-US" sz="1400" dirty="0">
              <a:solidFill>
                <a:schemeClr val="accent4"/>
              </a:solidFill>
            </a:endParaRPr>
          </a:p>
        </p:txBody>
      </p:sp>
      <p:sp>
        <p:nvSpPr>
          <p:cNvPr id="21" name="직사각형 20"/>
          <p:cNvSpPr/>
          <p:nvPr/>
        </p:nvSpPr>
        <p:spPr>
          <a:xfrm>
            <a:off x="3406572" y="299324"/>
            <a:ext cx="291551" cy="307777"/>
          </a:xfrm>
          <a:prstGeom prst="rect">
            <a:avLst/>
          </a:prstGeom>
        </p:spPr>
        <p:txBody>
          <a:bodyPr wrap="square">
            <a:spAutoFit/>
          </a:bodyPr>
          <a:lstStyle/>
          <a:p>
            <a:r>
              <a:rPr lang="ko-KR" altLang="en-US" sz="1400" dirty="0">
                <a:solidFill>
                  <a:schemeClr val="accent4"/>
                </a:solidFill>
                <a:latin typeface="Comic Sans MS" panose="030F0702030302020204" pitchFamily="66" charset="0"/>
              </a:rPr>
              <a:t>★</a:t>
            </a:r>
            <a:endParaRPr lang="ko-KR" altLang="en-US" sz="1400" dirty="0">
              <a:solidFill>
                <a:schemeClr val="accent4"/>
              </a:solidFill>
            </a:endParaRPr>
          </a:p>
        </p:txBody>
      </p:sp>
      <p:sp>
        <p:nvSpPr>
          <p:cNvPr id="22" name="직사각형 21"/>
          <p:cNvSpPr/>
          <p:nvPr/>
        </p:nvSpPr>
        <p:spPr>
          <a:xfrm>
            <a:off x="3553878" y="274677"/>
            <a:ext cx="291551" cy="307777"/>
          </a:xfrm>
          <a:prstGeom prst="rect">
            <a:avLst/>
          </a:prstGeom>
        </p:spPr>
        <p:txBody>
          <a:bodyPr wrap="square">
            <a:spAutoFit/>
          </a:bodyPr>
          <a:lstStyle/>
          <a:p>
            <a:r>
              <a:rPr lang="ko-KR" altLang="en-US" sz="1400" dirty="0">
                <a:solidFill>
                  <a:schemeClr val="accent4"/>
                </a:solidFill>
                <a:latin typeface="Comic Sans MS" panose="030F0702030302020204" pitchFamily="66" charset="0"/>
              </a:rPr>
              <a:t>★</a:t>
            </a:r>
            <a:endParaRPr lang="ko-KR" altLang="en-US" sz="1400" dirty="0">
              <a:solidFill>
                <a:schemeClr val="accent4"/>
              </a:solidFill>
            </a:endParaRPr>
          </a:p>
        </p:txBody>
      </p:sp>
      <p:sp>
        <p:nvSpPr>
          <p:cNvPr id="23" name="직사각형 22"/>
          <p:cNvSpPr/>
          <p:nvPr/>
        </p:nvSpPr>
        <p:spPr>
          <a:xfrm>
            <a:off x="410162" y="749797"/>
            <a:ext cx="291551" cy="307777"/>
          </a:xfrm>
          <a:prstGeom prst="rect">
            <a:avLst/>
          </a:prstGeom>
        </p:spPr>
        <p:txBody>
          <a:bodyPr wrap="square">
            <a:spAutoFit/>
          </a:bodyPr>
          <a:lstStyle/>
          <a:p>
            <a:r>
              <a:rPr lang="ko-KR" altLang="en-US" sz="1400" dirty="0">
                <a:solidFill>
                  <a:schemeClr val="accent4"/>
                </a:solidFill>
                <a:latin typeface="Comic Sans MS" panose="030F0702030302020204" pitchFamily="66" charset="0"/>
              </a:rPr>
              <a:t>★</a:t>
            </a:r>
            <a:endParaRPr lang="ko-KR" altLang="en-US" sz="1400" dirty="0">
              <a:solidFill>
                <a:schemeClr val="accent4"/>
              </a:solidFill>
            </a:endParaRPr>
          </a:p>
        </p:txBody>
      </p:sp>
      <p:cxnSp>
        <p:nvCxnSpPr>
          <p:cNvPr id="25" name="직선 연결선 24"/>
          <p:cNvCxnSpPr/>
          <p:nvPr/>
        </p:nvCxnSpPr>
        <p:spPr>
          <a:xfrm>
            <a:off x="1128245" y="3117914"/>
            <a:ext cx="10270378" cy="0"/>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cxnSp>
        <p:nvCxnSpPr>
          <p:cNvPr id="26" name="직선 연결선 25"/>
          <p:cNvCxnSpPr/>
          <p:nvPr/>
        </p:nvCxnSpPr>
        <p:spPr>
          <a:xfrm>
            <a:off x="1144354" y="4799856"/>
            <a:ext cx="10270378" cy="0"/>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05497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2">
              <a:lumMod val="40000"/>
              <a:lumOff val="60000"/>
            </a:schemeClr>
          </a:bgClr>
        </a:pattFill>
        <a:effectLst/>
      </p:bgPr>
    </p:bg>
    <p:spTree>
      <p:nvGrpSpPr>
        <p:cNvPr id="1" name=""/>
        <p:cNvGrpSpPr/>
        <p:nvPr/>
      </p:nvGrpSpPr>
      <p:grpSpPr>
        <a:xfrm>
          <a:off x="0" y="0"/>
          <a:ext cx="0" cy="0"/>
          <a:chOff x="0" y="0"/>
          <a:chExt cx="0" cy="0"/>
        </a:xfrm>
      </p:grpSpPr>
      <p:sp>
        <p:nvSpPr>
          <p:cNvPr id="4" name="직사각형 3"/>
          <p:cNvSpPr/>
          <p:nvPr/>
        </p:nvSpPr>
        <p:spPr>
          <a:xfrm>
            <a:off x="2105025" y="4714875"/>
            <a:ext cx="8420099" cy="17907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맑은 고딕" panose="020B0503020000020004" pitchFamily="50" charset="-127"/>
                <a:ea typeface="맑은 고딕" panose="020B0503020000020004" pitchFamily="50" charset="-127"/>
                <a:cs typeface="맑은 고딕" panose="020B0503020000020004" pitchFamily="50" charset="-127"/>
              </a:defRPr>
            </a:lvl1pPr>
            <a:lvl2pPr marL="742950" indent="-285750">
              <a:defRPr>
                <a:solidFill>
                  <a:schemeClr val="tx1"/>
                </a:solidFill>
                <a:latin typeface="맑은 고딕" panose="020B0503020000020004" pitchFamily="50" charset="-127"/>
                <a:ea typeface="맑은 고딕" panose="020B0503020000020004" pitchFamily="50" charset="-127"/>
                <a:cs typeface="맑은 고딕" panose="020B0503020000020004" pitchFamily="50" charset="-127"/>
              </a:defRPr>
            </a:lvl2pPr>
            <a:lvl3pPr marL="1143000" indent="-228600">
              <a:defRPr>
                <a:solidFill>
                  <a:schemeClr val="tx1"/>
                </a:solidFill>
                <a:latin typeface="맑은 고딕" panose="020B0503020000020004" pitchFamily="50" charset="-127"/>
                <a:ea typeface="맑은 고딕" panose="020B0503020000020004" pitchFamily="50" charset="-127"/>
                <a:cs typeface="맑은 고딕" panose="020B0503020000020004" pitchFamily="50" charset="-127"/>
              </a:defRPr>
            </a:lvl3pPr>
            <a:lvl4pPr marL="1600200" indent="-228600">
              <a:defRPr>
                <a:solidFill>
                  <a:schemeClr val="tx1"/>
                </a:solidFill>
                <a:latin typeface="맑은 고딕" panose="020B0503020000020004" pitchFamily="50" charset="-127"/>
                <a:ea typeface="맑은 고딕" panose="020B0503020000020004" pitchFamily="50" charset="-127"/>
                <a:cs typeface="맑은 고딕" panose="020B0503020000020004" pitchFamily="50" charset="-127"/>
              </a:defRPr>
            </a:lvl4pPr>
            <a:lvl5pPr marL="2057400" indent="-228600">
              <a:defRPr>
                <a:solidFill>
                  <a:schemeClr val="tx1"/>
                </a:solidFill>
                <a:latin typeface="맑은 고딕" panose="020B0503020000020004" pitchFamily="50" charset="-127"/>
                <a:ea typeface="맑은 고딕" panose="020B0503020000020004" pitchFamily="50" charset="-127"/>
                <a:cs typeface="맑은 고딕" panose="020B0503020000020004" pitchFamily="50" charset="-127"/>
              </a:defRPr>
            </a:lvl5pPr>
            <a:lvl6pPr marL="2514600" indent="-228600" eaLnBrk="0" fontAlgn="base" hangingPunct="0">
              <a:spcBef>
                <a:spcPct val="0"/>
              </a:spcBef>
              <a:spcAft>
                <a:spcPct val="0"/>
              </a:spcAft>
              <a:defRPr>
                <a:solidFill>
                  <a:schemeClr val="tx1"/>
                </a:solidFill>
                <a:latin typeface="맑은 고딕" panose="020B0503020000020004" pitchFamily="50" charset="-127"/>
                <a:ea typeface="맑은 고딕" panose="020B0503020000020004" pitchFamily="50" charset="-127"/>
                <a:cs typeface="맑은 고딕" panose="020B0503020000020004" pitchFamily="50" charset="-127"/>
              </a:defRPr>
            </a:lvl6pPr>
            <a:lvl7pPr marL="2971800" indent="-228600" eaLnBrk="0" fontAlgn="base" hangingPunct="0">
              <a:spcBef>
                <a:spcPct val="0"/>
              </a:spcBef>
              <a:spcAft>
                <a:spcPct val="0"/>
              </a:spcAft>
              <a:defRPr>
                <a:solidFill>
                  <a:schemeClr val="tx1"/>
                </a:solidFill>
                <a:latin typeface="맑은 고딕" panose="020B0503020000020004" pitchFamily="50" charset="-127"/>
                <a:ea typeface="맑은 고딕" panose="020B0503020000020004" pitchFamily="50" charset="-127"/>
                <a:cs typeface="맑은 고딕" panose="020B0503020000020004" pitchFamily="50" charset="-127"/>
              </a:defRPr>
            </a:lvl7pPr>
            <a:lvl8pPr marL="3429000" indent="-228600" eaLnBrk="0" fontAlgn="base" hangingPunct="0">
              <a:spcBef>
                <a:spcPct val="0"/>
              </a:spcBef>
              <a:spcAft>
                <a:spcPct val="0"/>
              </a:spcAft>
              <a:defRPr>
                <a:solidFill>
                  <a:schemeClr val="tx1"/>
                </a:solidFill>
                <a:latin typeface="맑은 고딕" panose="020B0503020000020004" pitchFamily="50" charset="-127"/>
                <a:ea typeface="맑은 고딕" panose="020B0503020000020004" pitchFamily="50" charset="-127"/>
                <a:cs typeface="맑은 고딕" panose="020B0503020000020004" pitchFamily="50" charset="-127"/>
              </a:defRPr>
            </a:lvl8pPr>
            <a:lvl9pPr marL="3886200" indent="-228600" eaLnBrk="0" fontAlgn="base" hangingPunct="0">
              <a:spcBef>
                <a:spcPct val="0"/>
              </a:spcBef>
              <a:spcAft>
                <a:spcPct val="0"/>
              </a:spcAft>
              <a:defRPr>
                <a:solidFill>
                  <a:schemeClr val="tx1"/>
                </a:solidFill>
                <a:latin typeface="맑은 고딕" panose="020B0503020000020004" pitchFamily="50" charset="-127"/>
                <a:ea typeface="맑은 고딕" panose="020B0503020000020004" pitchFamily="50" charset="-127"/>
                <a:cs typeface="맑은 고딕" panose="020B0503020000020004" pitchFamily="50" charset="-127"/>
              </a:defRPr>
            </a:lvl9pPr>
          </a:lstStyle>
          <a:p>
            <a:pPr algn="ctr" eaLnBrk="1" latinLnBrk="1" hangingPunct="1">
              <a:defRPr/>
            </a:pPr>
            <a:endParaRPr lang="ko-KR" altLang="en-US" smtClean="0">
              <a:solidFill>
                <a:srgbClr val="FFFFFF"/>
              </a:solidFill>
              <a:ea typeface="굴림" panose="020B0600000101010101" pitchFamily="50" charset="-127"/>
            </a:endParaRPr>
          </a:p>
        </p:txBody>
      </p:sp>
      <p:sp>
        <p:nvSpPr>
          <p:cNvPr id="5" name="직사각형 4"/>
          <p:cNvSpPr/>
          <p:nvPr/>
        </p:nvSpPr>
        <p:spPr>
          <a:xfrm>
            <a:off x="733425" y="854001"/>
            <a:ext cx="10690628" cy="1015663"/>
          </a:xfrm>
          <a:prstGeom prst="rect">
            <a:avLst/>
          </a:prstGeom>
        </p:spPr>
        <p:txBody>
          <a:bodyPr wrap="square">
            <a:spAutoFit/>
          </a:bodyPr>
          <a:lstStyle/>
          <a:p>
            <a:r>
              <a:rPr lang="en-US" altLang="ko-KR" sz="2000" dirty="0" smtClean="0">
                <a:latin typeface="Comic Sans MS" panose="030F0702030302020204" pitchFamily="66" charset="0"/>
              </a:rPr>
              <a:t>If you followed all the instruction here, but still cannot check your own tuition invoice, send me an e-mail to the address below and ask for the invoice </a:t>
            </a:r>
            <a:r>
              <a:rPr lang="en-US" altLang="ko-KR" sz="2000" dirty="0" smtClean="0">
                <a:solidFill>
                  <a:srgbClr val="FF0000"/>
                </a:solidFill>
                <a:latin typeface="Comic Sans MS" panose="030F0702030302020204" pitchFamily="66" charset="0"/>
              </a:rPr>
              <a:t>by </a:t>
            </a:r>
            <a:r>
              <a:rPr lang="en-US" altLang="ko-KR" sz="2000" dirty="0" smtClean="0">
                <a:solidFill>
                  <a:srgbClr val="FF0000"/>
                </a:solidFill>
                <a:latin typeface="Comic Sans MS" panose="030F0702030302020204" pitchFamily="66" charset="0"/>
              </a:rPr>
              <a:t>21</a:t>
            </a:r>
            <a:r>
              <a:rPr lang="en-US" altLang="ko-KR" sz="2000" baseline="30000" dirty="0" smtClean="0">
                <a:solidFill>
                  <a:srgbClr val="FF0000"/>
                </a:solidFill>
                <a:latin typeface="Comic Sans MS" panose="030F0702030302020204" pitchFamily="66" charset="0"/>
              </a:rPr>
              <a:t>th</a:t>
            </a:r>
            <a:r>
              <a:rPr lang="en-US" altLang="ko-KR" sz="2000" dirty="0" smtClean="0">
                <a:solidFill>
                  <a:srgbClr val="FF0000"/>
                </a:solidFill>
                <a:latin typeface="Comic Sans MS" panose="030F0702030302020204" pitchFamily="66" charset="0"/>
              </a:rPr>
              <a:t>, </a:t>
            </a:r>
            <a:r>
              <a:rPr lang="en-US" altLang="ko-KR" sz="2000" dirty="0" smtClean="0">
                <a:solidFill>
                  <a:srgbClr val="FF0000"/>
                </a:solidFill>
                <a:latin typeface="Comic Sans MS" panose="030F0702030302020204" pitchFamily="66" charset="0"/>
              </a:rPr>
              <a:t>December</a:t>
            </a:r>
            <a:endParaRPr lang="en-US" altLang="ko-KR" sz="2000" dirty="0" smtClean="0">
              <a:solidFill>
                <a:srgbClr val="FF0000"/>
              </a:solidFill>
              <a:latin typeface="Comic Sans MS" panose="030F0702030302020204" pitchFamily="66" charset="0"/>
            </a:endParaRPr>
          </a:p>
          <a:p>
            <a:r>
              <a:rPr lang="en-US" altLang="ko-KR" dirty="0" smtClean="0">
                <a:solidFill>
                  <a:srgbClr val="0000FF"/>
                </a:solidFill>
                <a:latin typeface="Comic Sans MS" panose="030F0702030302020204" pitchFamily="66" charset="0"/>
              </a:rPr>
              <a:t>- You should put your application number and your full name when you send me an e-mail </a:t>
            </a:r>
            <a:r>
              <a:rPr lang="ko-KR" altLang="en-US" dirty="0" smtClean="0">
                <a:solidFill>
                  <a:srgbClr val="0000FF"/>
                </a:solidFill>
                <a:latin typeface="Comic Sans MS" panose="030F0702030302020204" pitchFamily="66" charset="0"/>
              </a:rPr>
              <a:t>★</a:t>
            </a:r>
            <a:r>
              <a:rPr lang="ko-KR" altLang="en-US" dirty="0">
                <a:solidFill>
                  <a:srgbClr val="0000FF"/>
                </a:solidFill>
                <a:latin typeface="Comic Sans MS" panose="030F0702030302020204" pitchFamily="66" charset="0"/>
              </a:rPr>
              <a:t> </a:t>
            </a:r>
            <a:r>
              <a:rPr lang="ko-KR" altLang="en-US" dirty="0" smtClean="0">
                <a:solidFill>
                  <a:srgbClr val="0000FF"/>
                </a:solidFill>
                <a:latin typeface="Comic Sans MS" panose="030F0702030302020204" pitchFamily="66" charset="0"/>
              </a:rPr>
              <a:t>★</a:t>
            </a:r>
            <a:r>
              <a:rPr lang="ko-KR" altLang="en-US" dirty="0">
                <a:solidFill>
                  <a:srgbClr val="0000FF"/>
                </a:solidFill>
                <a:latin typeface="Comic Sans MS" panose="030F0702030302020204" pitchFamily="66" charset="0"/>
              </a:rPr>
              <a:t> ★</a:t>
            </a:r>
          </a:p>
        </p:txBody>
      </p:sp>
      <p:sp>
        <p:nvSpPr>
          <p:cNvPr id="6" name="제목 1"/>
          <p:cNvSpPr txBox="1">
            <a:spLocks/>
          </p:cNvSpPr>
          <p:nvPr/>
        </p:nvSpPr>
        <p:spPr>
          <a:xfrm>
            <a:off x="2540201" y="5032267"/>
            <a:ext cx="7077075" cy="1022566"/>
          </a:xfrm>
          <a:prstGeom prst="rect">
            <a:avLst/>
          </a:prstGeom>
        </p:spPr>
        <p:txBody>
          <a:bodyPr vert="horz" lIns="91440" tIns="45720" rIns="91440" bIns="45720" rtlCol="0" anchor="ctr">
            <a:no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r"/>
            <a:r>
              <a:rPr lang="en-US" altLang="ko-KR" sz="5400" b="1" dirty="0" smtClean="0">
                <a:latin typeface="Eras Bold ITC" panose="020B0907030504020204" pitchFamily="34" charset="0"/>
                <a:hlinkClick r:id="rId2"/>
              </a:rPr>
              <a:t>underia@jnu.ac.kr</a:t>
            </a:r>
            <a:endParaRPr lang="ko-KR" altLang="en-US" sz="5400" b="1" dirty="0">
              <a:latin typeface="Eras Bold ITC" panose="020B0907030504020204" pitchFamily="34" charset="0"/>
            </a:endParaRPr>
          </a:p>
        </p:txBody>
      </p:sp>
      <p:sp>
        <p:nvSpPr>
          <p:cNvPr id="8" name="직사각형 7"/>
          <p:cNvSpPr/>
          <p:nvPr/>
        </p:nvSpPr>
        <p:spPr>
          <a:xfrm>
            <a:off x="733425" y="2047546"/>
            <a:ext cx="10841429" cy="1061829"/>
          </a:xfrm>
          <a:prstGeom prst="rect">
            <a:avLst/>
          </a:prstGeom>
        </p:spPr>
        <p:txBody>
          <a:bodyPr wrap="none">
            <a:spAutoFit/>
          </a:bodyPr>
          <a:lstStyle/>
          <a:p>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해당 설명에 따라 모든 방법을 시도해보았음에도 등록금고지서를 조회하지 못할 경우</a:t>
            </a:r>
            <a:r>
              <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 </a:t>
            </a:r>
            <a:r>
              <a:rPr lang="en-US" altLang="ko-KR" b="1" dirty="0" smtClean="0">
                <a:solidFill>
                  <a:srgbClr val="FF0000"/>
                </a:solidFill>
                <a:latin typeface="나눔스퀘어_ac ExtraBold" panose="020B0600000101010101" pitchFamily="50" charset="-127"/>
                <a:ea typeface="나눔스퀘어_ac ExtraBold" panose="020B0600000101010101" pitchFamily="50" charset="-127"/>
                <a:cs typeface="함초롬바탕" panose="02030604000101010101" pitchFamily="18" charset="-127"/>
              </a:rPr>
              <a:t>12</a:t>
            </a:r>
            <a:r>
              <a:rPr lang="ko-KR" altLang="en-US" b="1" dirty="0" smtClean="0">
                <a:solidFill>
                  <a:srgbClr val="FF0000"/>
                </a:solidFill>
                <a:latin typeface="나눔스퀘어_ac ExtraBold" panose="020B0600000101010101" pitchFamily="50" charset="-127"/>
                <a:ea typeface="나눔스퀘어_ac ExtraBold" panose="020B0600000101010101" pitchFamily="50" charset="-127"/>
                <a:cs typeface="함초롬바탕" panose="02030604000101010101" pitchFamily="18" charset="-127"/>
              </a:rPr>
              <a:t>월 </a:t>
            </a:r>
            <a:r>
              <a:rPr lang="en-US" altLang="ko-KR" b="1" dirty="0" smtClean="0">
                <a:solidFill>
                  <a:srgbClr val="FF0000"/>
                </a:solidFill>
                <a:latin typeface="나눔스퀘어_ac ExtraBold" panose="020B0600000101010101" pitchFamily="50" charset="-127"/>
                <a:ea typeface="나눔스퀘어_ac ExtraBold" panose="020B0600000101010101" pitchFamily="50" charset="-127"/>
                <a:cs typeface="함초롬바탕" panose="02030604000101010101" pitchFamily="18" charset="-127"/>
              </a:rPr>
              <a:t>21</a:t>
            </a:r>
            <a:r>
              <a:rPr lang="ko-KR" altLang="en-US" b="1" dirty="0" smtClean="0">
                <a:solidFill>
                  <a:srgbClr val="FF0000"/>
                </a:solidFill>
                <a:latin typeface="나눔스퀘어_ac ExtraBold" panose="020B0600000101010101" pitchFamily="50" charset="-127"/>
                <a:ea typeface="나눔스퀘어_ac ExtraBold" panose="020B0600000101010101" pitchFamily="50" charset="-127"/>
                <a:cs typeface="함초롬바탕" panose="02030604000101010101" pitchFamily="18" charset="-127"/>
              </a:rPr>
              <a:t>일까지 </a:t>
            </a:r>
            <a:endParaRPr lang="en-US" altLang="ko-KR" b="1" dirty="0" smtClean="0">
              <a:solidFill>
                <a:srgbClr val="FF0000"/>
              </a:solidFill>
              <a:latin typeface="나눔스퀘어_ac ExtraBold" panose="020B0600000101010101" pitchFamily="50" charset="-127"/>
              <a:ea typeface="나눔스퀘어_ac ExtraBold" panose="020B0600000101010101" pitchFamily="50" charset="-127"/>
              <a:cs typeface="함초롬바탕" panose="02030604000101010101" pitchFamily="18" charset="-127"/>
            </a:endParaRPr>
          </a:p>
          <a:p>
            <a:r>
              <a:rPr lang="ko-KR" altLang="en-US"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rPr>
              <a:t>아래의 이메일 주소로 이메일을 보내서 등록금고지서를 요청하시기 바랍니다</a:t>
            </a:r>
            <a:endParaRPr lang="en-US" altLang="ko-KR"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endParaRPr>
          </a:p>
          <a:p>
            <a:endParaRPr lang="en-US" altLang="ko-KR" sz="400" b="1" dirty="0" smtClean="0">
              <a:latin typeface="나눔스퀘어_ac ExtraBold" panose="020B0600000101010101" pitchFamily="50" charset="-127"/>
              <a:ea typeface="나눔스퀘어_ac ExtraBold" panose="020B0600000101010101" pitchFamily="50" charset="-127"/>
              <a:cs typeface="함초롬바탕" panose="02030604000101010101" pitchFamily="18" charset="-127"/>
            </a:endParaRPr>
          </a:p>
          <a:p>
            <a:r>
              <a:rPr lang="en-US" altLang="ko-KR" sz="1600" dirty="0" smtClean="0">
                <a:solidFill>
                  <a:srgbClr val="0000FF"/>
                </a:solidFill>
                <a:latin typeface="나눔스퀘어_ac" panose="020B0600000101010101" pitchFamily="50" charset="-127"/>
                <a:ea typeface="나눔스퀘어_ac" panose="020B0600000101010101" pitchFamily="50" charset="-127"/>
                <a:cs typeface="함초롬바탕" panose="02030604000101010101" pitchFamily="18" charset="-127"/>
              </a:rPr>
              <a:t>- </a:t>
            </a:r>
            <a:r>
              <a:rPr lang="ko-KR" altLang="en-US" sz="1600" dirty="0" smtClean="0">
                <a:solidFill>
                  <a:srgbClr val="0000FF"/>
                </a:solidFill>
                <a:latin typeface="나눔스퀘어_ac" panose="020B0600000101010101" pitchFamily="50" charset="-127"/>
                <a:ea typeface="나눔스퀘어_ac" panose="020B0600000101010101" pitchFamily="50" charset="-127"/>
                <a:cs typeface="함초롬바탕" panose="02030604000101010101" pitchFamily="18" charset="-127"/>
              </a:rPr>
              <a:t>이메일을 보낼 때에는 반드시 본인의 </a:t>
            </a:r>
            <a:r>
              <a:rPr lang="ko-KR" altLang="en-US" sz="1600" dirty="0" err="1" smtClean="0">
                <a:solidFill>
                  <a:srgbClr val="0000FF"/>
                </a:solidFill>
                <a:latin typeface="나눔스퀘어_ac" panose="020B0600000101010101" pitchFamily="50" charset="-127"/>
                <a:ea typeface="나눔스퀘어_ac" panose="020B0600000101010101" pitchFamily="50" charset="-127"/>
                <a:cs typeface="함초롬바탕" panose="02030604000101010101" pitchFamily="18" charset="-127"/>
              </a:rPr>
              <a:t>수험번호와</a:t>
            </a:r>
            <a:r>
              <a:rPr lang="ko-KR" altLang="en-US" sz="1600" dirty="0" smtClean="0">
                <a:solidFill>
                  <a:srgbClr val="0000FF"/>
                </a:solidFill>
                <a:latin typeface="나눔스퀘어_ac" panose="020B0600000101010101" pitchFamily="50" charset="-127"/>
                <a:ea typeface="나눔스퀘어_ac" panose="020B0600000101010101" pitchFamily="50" charset="-127"/>
                <a:cs typeface="함초롬바탕" panose="02030604000101010101" pitchFamily="18" charset="-127"/>
              </a:rPr>
              <a:t> 이름을 함께 보내야합니다 </a:t>
            </a:r>
            <a:r>
              <a:rPr lang="ko-KR" altLang="en-US" dirty="0" smtClean="0">
                <a:solidFill>
                  <a:srgbClr val="0000FF"/>
                </a:solidFill>
                <a:latin typeface="Comic Sans MS" panose="030F0702030302020204" pitchFamily="66" charset="0"/>
              </a:rPr>
              <a:t>★ </a:t>
            </a:r>
            <a:r>
              <a:rPr lang="ko-KR" altLang="en-US" dirty="0">
                <a:solidFill>
                  <a:srgbClr val="0000FF"/>
                </a:solidFill>
                <a:latin typeface="Comic Sans MS" panose="030F0702030302020204" pitchFamily="66" charset="0"/>
              </a:rPr>
              <a:t>★ ★</a:t>
            </a:r>
          </a:p>
          <a:p>
            <a:endParaRPr lang="en-US" altLang="ko-KR" sz="500" dirty="0">
              <a:solidFill>
                <a:srgbClr val="0000FF"/>
              </a:solidFill>
              <a:latin typeface="Comic Sans MS" panose="030F0702030302020204" pitchFamily="66" charset="0"/>
            </a:endParaRPr>
          </a:p>
        </p:txBody>
      </p:sp>
      <p:grpSp>
        <p:nvGrpSpPr>
          <p:cNvPr id="10" name="그룹 9"/>
          <p:cNvGrpSpPr/>
          <p:nvPr/>
        </p:nvGrpSpPr>
        <p:grpSpPr>
          <a:xfrm>
            <a:off x="8677736" y="41146"/>
            <a:ext cx="3478597" cy="593494"/>
            <a:chOff x="8677736" y="41146"/>
            <a:chExt cx="3478597" cy="593494"/>
          </a:xfrm>
        </p:grpSpPr>
        <p:pic>
          <p:nvPicPr>
            <p:cNvPr id="11" name="Picture 2" descr="ê´ë ¨ ì´ë¯¸ì§"/>
            <p:cNvPicPr>
              <a:picLocks noChangeAspect="1" noChangeArrowheads="1"/>
            </p:cNvPicPr>
            <p:nvPr/>
          </p:nvPicPr>
          <p:blipFill>
            <a:blip r:embed="rId3" cstate="print">
              <a:extLst>
                <a:ext uri="{28A0092B-C50C-407E-A947-70E740481C1C}">
                  <a14:useLocalDpi xmlns:a14="http://schemas.microsoft.com/office/drawing/2010/main" val="0"/>
                </a:ext>
              </a:extLst>
            </a:blip>
            <a:srcRect l="26546" t="30821" r="26538" b="27058"/>
            <a:stretch>
              <a:fillRect/>
            </a:stretch>
          </p:blipFill>
          <p:spPr bwMode="auto">
            <a:xfrm>
              <a:off x="11488165" y="41146"/>
              <a:ext cx="668168" cy="571231"/>
            </a:xfrm>
            <a:prstGeom prst="rect">
              <a:avLst/>
            </a:prstGeom>
            <a:noFill/>
            <a:ln>
              <a:noFill/>
            </a:ln>
            <a:extLst/>
          </p:spPr>
        </p:pic>
        <p:sp>
          <p:nvSpPr>
            <p:cNvPr id="12" name="TextBox 11"/>
            <p:cNvSpPr txBox="1"/>
            <p:nvPr/>
          </p:nvSpPr>
          <p:spPr>
            <a:xfrm>
              <a:off x="9164926" y="326863"/>
              <a:ext cx="2731799" cy="307777"/>
            </a:xfrm>
            <a:prstGeom prst="rect">
              <a:avLst/>
            </a:prstGeom>
            <a:noFill/>
          </p:spPr>
          <p:txBody>
            <a:bodyPr wrap="square" rtlCol="0">
              <a:spAutoFit/>
            </a:bodyPr>
            <a:lstStyle/>
            <a:p>
              <a:r>
                <a:rPr lang="en-US" altLang="ko-KR" sz="1400" dirty="0" smtClean="0">
                  <a:solidFill>
                    <a:schemeClr val="bg1">
                      <a:lumMod val="50000"/>
                    </a:schemeClr>
                  </a:solidFill>
                  <a:latin typeface="HY백송B" panose="02030600000101010101" pitchFamily="18" charset="-127"/>
                  <a:ea typeface="HY백송B" panose="02030600000101010101" pitchFamily="18" charset="-127"/>
                </a:rPr>
                <a:t>Office of International Affairs </a:t>
              </a:r>
              <a:endParaRPr lang="ko-KR" altLang="en-US" sz="1400" dirty="0">
                <a:solidFill>
                  <a:schemeClr val="bg1">
                    <a:lumMod val="50000"/>
                  </a:schemeClr>
                </a:solidFill>
                <a:latin typeface="HY백송B" panose="02030600000101010101" pitchFamily="18" charset="-127"/>
                <a:ea typeface="HY백송B" panose="02030600000101010101" pitchFamily="18" charset="-127"/>
              </a:endParaRPr>
            </a:p>
          </p:txBody>
        </p:sp>
        <p:sp>
          <p:nvSpPr>
            <p:cNvPr id="13" name="직사각형 12"/>
            <p:cNvSpPr/>
            <p:nvPr/>
          </p:nvSpPr>
          <p:spPr>
            <a:xfrm>
              <a:off x="8677736" y="174725"/>
              <a:ext cx="3144513" cy="276999"/>
            </a:xfrm>
            <a:prstGeom prst="rect">
              <a:avLst/>
            </a:prstGeom>
          </p:spPr>
          <p:txBody>
            <a:bodyPr wrap="square">
              <a:spAutoFit/>
            </a:bodyPr>
            <a:lstStyle/>
            <a:p>
              <a:r>
                <a:rPr lang="en-US" altLang="ja-JP" sz="1200" dirty="0">
                  <a:solidFill>
                    <a:schemeClr val="tx1">
                      <a:lumMod val="95000"/>
                      <a:lumOff val="5000"/>
                    </a:schemeClr>
                  </a:solidFill>
                  <a:latin typeface="HY견고딕" panose="02030600000101010101" pitchFamily="18" charset="-127"/>
                  <a:ea typeface="HY견고딕" panose="02030600000101010101" pitchFamily="18" charset="-127"/>
                  <a:cs typeface="Aharoni" panose="02010803020104030203" pitchFamily="2" charset="-79"/>
                </a:rPr>
                <a:t>CHONNAM NATIONAL UNIVERSITY</a:t>
              </a:r>
              <a:endParaRPr lang="ko-KR" altLang="en-US" sz="1200" dirty="0">
                <a:solidFill>
                  <a:schemeClr val="tx1">
                    <a:lumMod val="95000"/>
                    <a:lumOff val="5000"/>
                  </a:schemeClr>
                </a:solidFill>
                <a:latin typeface="HY견고딕" panose="02030600000101010101" pitchFamily="18" charset="-127"/>
                <a:ea typeface="HY견고딕" panose="02030600000101010101" pitchFamily="18" charset="-127"/>
              </a:endParaRPr>
            </a:p>
          </p:txBody>
        </p:sp>
      </p:grpSp>
      <p:sp>
        <p:nvSpPr>
          <p:cNvPr id="15" name="부제목 2"/>
          <p:cNvSpPr txBox="1">
            <a:spLocks/>
          </p:cNvSpPr>
          <p:nvPr/>
        </p:nvSpPr>
        <p:spPr>
          <a:xfrm>
            <a:off x="731606" y="3282570"/>
            <a:ext cx="10565044" cy="585581"/>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b="1" dirty="0" smtClean="0">
                <a:latin typeface="FangSong" panose="02010609060101010101" pitchFamily="49" charset="-122"/>
                <a:ea typeface="FangSong" panose="02010609060101010101" pitchFamily="49" charset="-122"/>
              </a:rPr>
              <a:t>按</a:t>
            </a:r>
            <a:r>
              <a:rPr lang="zh-CN" altLang="en-US" sz="2000" b="1" dirty="0">
                <a:latin typeface="FangSong" panose="02010609060101010101" pitchFamily="49" charset="-122"/>
                <a:ea typeface="FangSong" panose="02010609060101010101" pitchFamily="49" charset="-122"/>
              </a:rPr>
              <a:t>照相关说明尝试了所有方法仍无法查询到学费通知书时</a:t>
            </a:r>
            <a:r>
              <a:rPr lang="zh-CN" altLang="en-US" sz="2000" b="1" dirty="0" smtClean="0">
                <a:latin typeface="FangSong" panose="02010609060101010101" pitchFamily="49" charset="-122"/>
                <a:ea typeface="FangSong" panose="02010609060101010101" pitchFamily="49" charset="-122"/>
              </a:rPr>
              <a:t>，</a:t>
            </a:r>
            <a:r>
              <a:rPr lang="zh-CN" altLang="en-US" sz="2000" b="1" dirty="0" smtClean="0">
                <a:latin typeface="FangSong" panose="02010609060101010101" pitchFamily="49" charset="-122"/>
                <a:ea typeface="FangSong" panose="02010609060101010101" pitchFamily="49" charset="-122"/>
              </a:rPr>
              <a:t>在</a:t>
            </a:r>
            <a:r>
              <a:rPr lang="en-US" altLang="zh-CN" sz="2000" b="1" dirty="0" smtClean="0">
                <a:solidFill>
                  <a:srgbClr val="FF0000"/>
                </a:solidFill>
                <a:latin typeface="FangSong" panose="02010609060101010101" pitchFamily="49" charset="-122"/>
                <a:ea typeface="FangSong" panose="02010609060101010101" pitchFamily="49" charset="-122"/>
              </a:rPr>
              <a:t>12</a:t>
            </a:r>
            <a:r>
              <a:rPr lang="zh-CN" altLang="en-US" sz="2000" b="1" dirty="0" smtClean="0">
                <a:solidFill>
                  <a:srgbClr val="FF0000"/>
                </a:solidFill>
                <a:latin typeface="FangSong" panose="02010609060101010101" pitchFamily="49" charset="-122"/>
                <a:ea typeface="FangSong" panose="02010609060101010101" pitchFamily="49" charset="-122"/>
              </a:rPr>
              <a:t>月</a:t>
            </a:r>
            <a:r>
              <a:rPr lang="en-US" altLang="zh-CN" sz="2000" b="1" dirty="0" smtClean="0">
                <a:solidFill>
                  <a:srgbClr val="FF0000"/>
                </a:solidFill>
                <a:latin typeface="FangSong" panose="02010609060101010101" pitchFamily="49" charset="-122"/>
                <a:ea typeface="FangSong" panose="02010609060101010101" pitchFamily="49" charset="-122"/>
              </a:rPr>
              <a:t>21</a:t>
            </a:r>
            <a:r>
              <a:rPr lang="zh-CN" altLang="en-US" sz="2000" b="1" dirty="0" smtClean="0">
                <a:solidFill>
                  <a:srgbClr val="FF0000"/>
                </a:solidFill>
                <a:latin typeface="FangSong" panose="02010609060101010101" pitchFamily="49" charset="-122"/>
                <a:ea typeface="FangSong" panose="02010609060101010101" pitchFamily="49" charset="-122"/>
              </a:rPr>
              <a:t>日</a:t>
            </a:r>
            <a:r>
              <a:rPr lang="zh-CN" altLang="en-US" sz="2000" b="1" dirty="0" smtClean="0">
                <a:solidFill>
                  <a:srgbClr val="FF0000"/>
                </a:solidFill>
                <a:latin typeface="FangSong" panose="02010609060101010101" pitchFamily="49" charset="-122"/>
                <a:ea typeface="FangSong" panose="02010609060101010101" pitchFamily="49" charset="-122"/>
              </a:rPr>
              <a:t>之前</a:t>
            </a:r>
            <a:r>
              <a:rPr lang="zh-CN" altLang="en-US" sz="2000" b="1" dirty="0" smtClean="0">
                <a:latin typeface="FangSong" panose="02010609060101010101" pitchFamily="49" charset="-122"/>
                <a:ea typeface="FangSong" panose="02010609060101010101" pitchFamily="49" charset="-122"/>
              </a:rPr>
              <a:t>可</a:t>
            </a:r>
            <a:r>
              <a:rPr lang="zh-CN" altLang="en-US" sz="2000" b="1" dirty="0">
                <a:latin typeface="FangSong" panose="02010609060101010101" pitchFamily="49" charset="-122"/>
                <a:ea typeface="FangSong" panose="02010609060101010101" pitchFamily="49" charset="-122"/>
              </a:rPr>
              <a:t>将邮件发送至下面的邮箱地址要</a:t>
            </a:r>
            <a:r>
              <a:rPr lang="zh-CN" altLang="en-US" sz="2000" b="1" dirty="0" smtClean="0">
                <a:latin typeface="FangSong" panose="02010609060101010101" pitchFamily="49" charset="-122"/>
                <a:ea typeface="FangSong" panose="02010609060101010101" pitchFamily="49" charset="-122"/>
              </a:rPr>
              <a:t>求本人学</a:t>
            </a:r>
            <a:r>
              <a:rPr lang="zh-CN" altLang="en-US" sz="2000" b="1" dirty="0">
                <a:latin typeface="FangSong" panose="02010609060101010101" pitchFamily="49" charset="-122"/>
                <a:ea typeface="FangSong" panose="02010609060101010101" pitchFamily="49" charset="-122"/>
              </a:rPr>
              <a:t>费缴纳通知书 </a:t>
            </a:r>
          </a:p>
          <a:p>
            <a:pPr marL="0" indent="0">
              <a:buNone/>
            </a:pPr>
            <a:r>
              <a:rPr lang="en-US" altLang="ko-KR" sz="2000" dirty="0">
                <a:solidFill>
                  <a:srgbClr val="0000FF"/>
                </a:solidFill>
                <a:latin typeface="나눔스퀘어_ac" panose="020B0600000101010101" pitchFamily="50" charset="-127"/>
                <a:ea typeface="나눔스퀘어_ac" panose="020B0600000101010101" pitchFamily="50" charset="-127"/>
                <a:cs typeface="함초롬바탕" panose="02030604000101010101" pitchFamily="18" charset="-127"/>
              </a:rPr>
              <a:t>-</a:t>
            </a:r>
            <a:r>
              <a:rPr lang="zh-CN" altLang="en-US" sz="1800" b="1" dirty="0" smtClean="0">
                <a:solidFill>
                  <a:srgbClr val="0000FF"/>
                </a:solidFill>
                <a:latin typeface="FangSong" panose="02010609060101010101" pitchFamily="49" charset="-122"/>
                <a:ea typeface="FangSong" panose="02010609060101010101" pitchFamily="49" charset="-122"/>
              </a:rPr>
              <a:t>发</a:t>
            </a:r>
            <a:r>
              <a:rPr lang="zh-CN" altLang="en-US" sz="1800" b="1" dirty="0">
                <a:solidFill>
                  <a:srgbClr val="0000FF"/>
                </a:solidFill>
                <a:latin typeface="FangSong" panose="02010609060101010101" pitchFamily="49" charset="-122"/>
                <a:ea typeface="FangSong" panose="02010609060101010101" pitchFamily="49" charset="-122"/>
              </a:rPr>
              <a:t>送邮件时，必须包括本人的考号和姓</a:t>
            </a:r>
            <a:r>
              <a:rPr lang="zh-CN" altLang="en-US" sz="1800" b="1" dirty="0" smtClean="0">
                <a:solidFill>
                  <a:srgbClr val="0000FF"/>
                </a:solidFill>
                <a:latin typeface="FangSong" panose="02010609060101010101" pitchFamily="49" charset="-122"/>
                <a:ea typeface="FangSong" panose="02010609060101010101" pitchFamily="49" charset="-122"/>
              </a:rPr>
              <a:t>名 </a:t>
            </a:r>
            <a:r>
              <a:rPr lang="zh-CN" altLang="en-US" sz="1600" b="1" dirty="0" smtClean="0">
                <a:solidFill>
                  <a:srgbClr val="0000FF"/>
                </a:solidFill>
                <a:latin typeface="FangSong" panose="02010609060101010101" pitchFamily="49" charset="-122"/>
                <a:ea typeface="FangSong" panose="02010609060101010101" pitchFamily="49" charset="-122"/>
              </a:rPr>
              <a:t>★ </a:t>
            </a:r>
            <a:r>
              <a:rPr lang="zh-CN" altLang="en-US" sz="1600" b="1" dirty="0">
                <a:solidFill>
                  <a:srgbClr val="0000FF"/>
                </a:solidFill>
                <a:latin typeface="FangSong" panose="02010609060101010101" pitchFamily="49" charset="-122"/>
                <a:ea typeface="FangSong" panose="02010609060101010101" pitchFamily="49" charset="-122"/>
              </a:rPr>
              <a:t>★ ★</a:t>
            </a:r>
            <a:endParaRPr lang="en-US" altLang="zh-CN" sz="1600" b="1" dirty="0" smtClean="0">
              <a:solidFill>
                <a:srgbClr val="0000FF"/>
              </a:solidFill>
              <a:latin typeface="FangSong" panose="02010609060101010101" pitchFamily="49" charset="-122"/>
              <a:ea typeface="FangSong" panose="02010609060101010101" pitchFamily="49" charset="-122"/>
            </a:endParaRPr>
          </a:p>
          <a:p>
            <a:pPr marL="0" indent="0">
              <a:buNone/>
            </a:pPr>
            <a:r>
              <a:rPr lang="zh-CN" altLang="en-US" sz="100" b="1" dirty="0">
                <a:latin typeface="FangSong" panose="02010609060101010101" pitchFamily="49" charset="-122"/>
                <a:ea typeface="FangSong" panose="02010609060101010101" pitchFamily="49" charset="-122"/>
              </a:rPr>
              <a:t/>
            </a:r>
            <a:br>
              <a:rPr lang="zh-CN" altLang="en-US" sz="100" b="1" dirty="0">
                <a:latin typeface="FangSong" panose="02010609060101010101" pitchFamily="49" charset="-122"/>
                <a:ea typeface="FangSong" panose="02010609060101010101" pitchFamily="49" charset="-122"/>
              </a:rPr>
            </a:br>
            <a:endParaRPr lang="ko-KR" altLang="en-US" sz="1800" b="1" dirty="0">
              <a:latin typeface="FangSong" panose="02010609060101010101" pitchFamily="49" charset="-122"/>
              <a:ea typeface="함초롬바탕" panose="02030604000101010101" pitchFamily="18" charset="-127"/>
              <a:cs typeface="함초롬바탕" panose="02030604000101010101" pitchFamily="18" charset="-127"/>
            </a:endParaRPr>
          </a:p>
        </p:txBody>
      </p:sp>
    </p:spTree>
    <p:extLst>
      <p:ext uri="{BB962C8B-B14F-4D97-AF65-F5344CB8AC3E}">
        <p14:creationId xmlns:p14="http://schemas.microsoft.com/office/powerpoint/2010/main" val="20163018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2544</TotalTime>
  <Words>1077</Words>
  <Application>Microsoft Office PowerPoint</Application>
  <PresentationFormat>와이드스크린</PresentationFormat>
  <Paragraphs>108</Paragraphs>
  <Slides>8</Slides>
  <Notes>1</Notes>
  <HiddenSlides>0</HiddenSlides>
  <MMClips>0</MMClips>
  <ScaleCrop>false</ScaleCrop>
  <HeadingPairs>
    <vt:vector size="6" baseType="variant">
      <vt:variant>
        <vt:lpstr>사용한 글꼴</vt:lpstr>
      </vt:variant>
      <vt:variant>
        <vt:i4>17</vt:i4>
      </vt:variant>
      <vt:variant>
        <vt:lpstr>테마</vt:lpstr>
      </vt:variant>
      <vt:variant>
        <vt:i4>1</vt:i4>
      </vt:variant>
      <vt:variant>
        <vt:lpstr>슬라이드 제목</vt:lpstr>
      </vt:variant>
      <vt:variant>
        <vt:i4>8</vt:i4>
      </vt:variant>
    </vt:vector>
  </HeadingPairs>
  <TitlesOfParts>
    <vt:vector size="26" baseType="lpstr">
      <vt:lpstr>Aharoni</vt:lpstr>
      <vt:lpstr>DengXian</vt:lpstr>
      <vt:lpstr>FangSong</vt:lpstr>
      <vt:lpstr>HY견고딕</vt:lpstr>
      <vt:lpstr>HY백송B</vt:lpstr>
      <vt:lpstr>KaiTi</vt:lpstr>
      <vt:lpstr>宋体</vt:lpstr>
      <vt:lpstr>굴림</vt:lpstr>
      <vt:lpstr>나눔스퀘어_ac</vt:lpstr>
      <vt:lpstr>나눔스퀘어_ac ExtraBold</vt:lpstr>
      <vt:lpstr>맑은 고딕</vt:lpstr>
      <vt:lpstr>함초롬바탕</vt:lpstr>
      <vt:lpstr>Arial</vt:lpstr>
      <vt:lpstr>Arial Black</vt:lpstr>
      <vt:lpstr>Comic Sans MS</vt:lpstr>
      <vt:lpstr>Eras Bold ITC</vt:lpstr>
      <vt:lpstr>Rockwell Extra Bold</vt:lpstr>
      <vt:lpstr>Office 테마</vt:lpstr>
      <vt:lpstr>How to check the Tuition Invoice - For undergraduate freshmen</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Affairs</dc:title>
  <dc:creator>user</dc:creator>
  <cp:lastModifiedBy>user</cp:lastModifiedBy>
  <cp:revision>183</cp:revision>
  <cp:lastPrinted>2020-10-05T06:33:25Z</cp:lastPrinted>
  <dcterms:created xsi:type="dcterms:W3CDTF">2018-12-10T09:45:52Z</dcterms:created>
  <dcterms:modified xsi:type="dcterms:W3CDTF">2021-12-20T08:06:01Z</dcterms:modified>
  <cp:contentStatus/>
</cp:coreProperties>
</file>