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2" r:id="rId3"/>
    <p:sldId id="269" r:id="rId4"/>
    <p:sldId id="270" r:id="rId5"/>
    <p:sldId id="271" r:id="rId6"/>
    <p:sldId id="275" r:id="rId7"/>
    <p:sldId id="273" r:id="rId8"/>
    <p:sldId id="274" r:id="rId9"/>
    <p:sldId id="276" r:id="rId10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00FF"/>
    <a:srgbClr val="91E0F3"/>
    <a:srgbClr val="D68492"/>
    <a:srgbClr val="F0F0F0"/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1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13904396-F6B6-43C3-8105-80AEFB20C2F7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802F81AF-BD5A-4A0B-B0F6-A08319B29D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65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F81AF-BD5A-4A0B-B0F6-A08319B29D1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1640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710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700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83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15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88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142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0214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126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992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3606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48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/>
          </a:fgClr>
          <a:bgClr>
            <a:schemeClr val="accent1">
              <a:lumMod val="40000"/>
              <a:lumOff val="6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9650C-1343-4DC4-9987-1A7962B6FCCE}" type="datetimeFigureOut">
              <a:rPr lang="ko-KR" altLang="en-US" smtClean="0"/>
              <a:t>2021-12-20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F25FA-CD56-44A2-A04B-563765D7AB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455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hak.jnu.ac.kr/arsamweb/enth/went/entraregt/New/EntraRegt700.asp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ternia@jnu.ac.k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 descr="ê´ë ¨ ì´ë¯¸ì§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6" t="30821" r="26538" b="27058"/>
          <a:stretch>
            <a:fillRect/>
          </a:stretch>
        </p:blipFill>
        <p:spPr bwMode="auto">
          <a:xfrm>
            <a:off x="216891" y="5399593"/>
            <a:ext cx="1414697" cy="120945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93253" y="1383274"/>
            <a:ext cx="10712998" cy="1022566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4800" b="1" dirty="0" smtClean="0">
                <a:latin typeface="Eras Bold ITC" panose="020B0907030504020204" pitchFamily="34" charset="0"/>
              </a:rPr>
              <a:t>How to check the Tuition Invoice</a:t>
            </a:r>
            <a:br>
              <a:rPr lang="en-US" altLang="ko-KR" sz="4800" b="1" dirty="0" smtClean="0">
                <a:latin typeface="Eras Bold ITC" panose="020B0907030504020204" pitchFamily="34" charset="0"/>
              </a:rPr>
            </a:br>
            <a:r>
              <a:rPr lang="en-US" altLang="zh-CN" sz="4400" b="1" dirty="0" smtClean="0">
                <a:latin typeface="Eras Bold ITC" panose="020B0907030504020204" pitchFamily="34" charset="0"/>
              </a:rPr>
              <a:t>- For </a:t>
            </a:r>
            <a:r>
              <a:rPr lang="en-US" altLang="zh-CN" sz="4400" b="1" dirty="0">
                <a:latin typeface="Eras Bold ITC" panose="020B0907030504020204" pitchFamily="34" charset="0"/>
              </a:rPr>
              <a:t>G</a:t>
            </a:r>
            <a:r>
              <a:rPr lang="en-US" altLang="zh-CN" sz="4400" b="1" dirty="0" smtClean="0">
                <a:latin typeface="Eras Bold ITC" panose="020B0907030504020204" pitchFamily="34" charset="0"/>
              </a:rPr>
              <a:t>raduate freshmen</a:t>
            </a:r>
            <a:endParaRPr lang="ko-KR" altLang="en-US" sz="5300" b="1" dirty="0">
              <a:latin typeface="Eras Bold ITC" panose="020B0907030504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476974" y="2405840"/>
            <a:ext cx="5715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대학원 신입생 등록금고지서 </a:t>
            </a:r>
            <a:r>
              <a:rPr lang="ko-KR" altLang="en-US" sz="28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확인 방법 </a:t>
            </a:r>
            <a:endParaRPr lang="ko-KR" altLang="en-US" sz="28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3483429" y="2929060"/>
            <a:ext cx="9144000" cy="1655762"/>
          </a:xfrm>
        </p:spPr>
        <p:txBody>
          <a:bodyPr/>
          <a:lstStyle/>
          <a:p>
            <a:r>
              <a:rPr lang="zh-CN" altLang="en-US" sz="2800" b="1" dirty="0" smtClean="0">
                <a:latin typeface="FangSong" panose="02010609060101010101" pitchFamily="49" charset="-122"/>
                <a:ea typeface="FangSong" panose="02010609060101010101" pitchFamily="49" charset="-122"/>
                <a:cs typeface="함초롬바탕" panose="02030604000101010101" pitchFamily="18" charset="-127"/>
              </a:rPr>
              <a:t>大学院（硕博研究生）学</a:t>
            </a:r>
            <a:r>
              <a:rPr lang="zh-CN" altLang="en-US" sz="2800" b="1" dirty="0">
                <a:latin typeface="FangSong" panose="02010609060101010101" pitchFamily="49" charset="-122"/>
                <a:ea typeface="FangSong" panose="02010609060101010101" pitchFamily="49" charset="-122"/>
                <a:cs typeface="함초롬바탕" panose="02030604000101010101" pitchFamily="18" charset="-127"/>
              </a:rPr>
              <a:t>费缴纳通知书确认方法</a:t>
            </a:r>
            <a:endParaRPr lang="ko-KR" altLang="en-US" sz="2800" b="1" dirty="0">
              <a:latin typeface="FangSong" panose="02010609060101010101" pitchFamily="49" charset="-122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273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501866" y="839985"/>
            <a:ext cx="11118634" cy="20920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78016" y="328702"/>
            <a:ext cx="8499720" cy="102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sz="4800" b="1" dirty="0" smtClean="0">
                <a:latin typeface="Eras Bold ITC" panose="020B0907030504020204" pitchFamily="34" charset="0"/>
              </a:rPr>
              <a:t>Before you check the invoice~</a:t>
            </a:r>
            <a:endParaRPr lang="en-US" altLang="ko-KR" sz="4800" b="1" dirty="0" smtClean="0">
              <a:latin typeface="Eras Bold ITC" panose="020B0907030504020204" pitchFamily="34" charset="0"/>
            </a:endParaRPr>
          </a:p>
          <a:p>
            <a:pPr algn="r"/>
            <a:endParaRPr lang="ko-KR" altLang="en-US" sz="1400" b="1" dirty="0">
              <a:latin typeface="Eras Bold ITC" panose="020B0907030504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382885" y="1236968"/>
            <a:ext cx="10067180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You cannot access to the invoice page with your phone, so please use your desktop computer </a:t>
            </a:r>
          </a:p>
          <a:p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to access the page</a:t>
            </a:r>
          </a:p>
          <a:p>
            <a:endParaRPr lang="en-US" altLang="ko-KR" sz="1000" dirty="0" smtClean="0">
              <a:latin typeface="Comic Sans MS" panose="030F0702030302020204" pitchFamily="66" charset="0"/>
              <a:ea typeface="나눔스퀘어_ac ExtraBold" panose="020B0600000101010101" pitchFamily="50" charset="-127"/>
            </a:endParaRPr>
          </a:p>
          <a:p>
            <a:r>
              <a:rPr lang="ko-KR" altLang="en-US" sz="1600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등록금고지서는 핸드폰으로는 조회가 불가능하니 반드시 컴퓨터를 이용해서 접속하여 고지서를 출력하시기 바랍니다</a:t>
            </a:r>
            <a:endParaRPr lang="ko-KR" altLang="en-US" sz="1600" dirty="0">
              <a:latin typeface="Comic Sans MS" panose="030F0702030302020204" pitchFamily="66" charset="0"/>
              <a:ea typeface="나눔스퀘어_ac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13258" y="1202247"/>
            <a:ext cx="431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✔</a:t>
            </a:r>
            <a:endParaRPr lang="ko-KR" altLang="en-US" sz="2400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501866" y="3285451"/>
            <a:ext cx="11118634" cy="32888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382885" y="3611134"/>
            <a:ext cx="1032366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Must access through Internet Explorer and Chrome to check the invoice</a:t>
            </a:r>
          </a:p>
          <a:p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If the browser Popup is blocked, please use this again after “</a:t>
            </a:r>
            <a:r>
              <a:rPr lang="en-US" altLang="ko-KR" dirty="0" err="1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unpop</a:t>
            </a:r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-up” for Internet Explorer </a:t>
            </a:r>
          </a:p>
          <a:p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and </a:t>
            </a:r>
            <a:r>
              <a:rPr lang="en-US" altLang="ko-KR" dirty="0" err="1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Chorme</a:t>
            </a:r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.</a:t>
            </a:r>
          </a:p>
          <a:p>
            <a:endParaRPr lang="en-US" altLang="ko-KR" sz="1000" dirty="0" smtClean="0">
              <a:latin typeface="Comic Sans MS" panose="030F0702030302020204" pitchFamily="66" charset="0"/>
              <a:ea typeface="나눔스퀘어_ac ExtraBold" panose="020B0600000101010101" pitchFamily="50" charset="-127"/>
            </a:endParaRPr>
          </a:p>
          <a:p>
            <a:r>
              <a:rPr lang="ko-KR" altLang="en-US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고지서 확인 시</a:t>
            </a:r>
            <a:r>
              <a:rPr lang="en-US" altLang="ko-KR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,</a:t>
            </a:r>
            <a:r>
              <a:rPr lang="ko-KR" altLang="en-US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 반드시 인터넷 익스플로러</a:t>
            </a:r>
            <a:r>
              <a:rPr lang="en-US" altLang="ko-KR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, </a:t>
            </a:r>
            <a:r>
              <a:rPr lang="ko-KR" altLang="en-US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크롬을 통해 접속해야 합니다</a:t>
            </a:r>
            <a:r>
              <a:rPr lang="en-US" altLang="ko-KR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.</a:t>
            </a:r>
          </a:p>
          <a:p>
            <a:r>
              <a:rPr lang="ko-KR" altLang="en-US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브라우저 팝업이 차단되어 있을 경우에는 </a:t>
            </a:r>
            <a:r>
              <a:rPr lang="en-US" altLang="ko-KR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“</a:t>
            </a:r>
            <a:r>
              <a:rPr lang="ko-KR" altLang="en-US" sz="1600" dirty="0" err="1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팝업해제</a:t>
            </a:r>
            <a:r>
              <a:rPr lang="en-US" altLang="ko-KR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”</a:t>
            </a:r>
            <a:r>
              <a:rPr lang="ko-KR" altLang="en-US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하여 사용하시기 바랍니다</a:t>
            </a:r>
            <a:r>
              <a:rPr lang="en-US" altLang="ko-KR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.</a:t>
            </a:r>
            <a:r>
              <a:rPr lang="ko-KR" altLang="en-US" sz="1600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 </a:t>
            </a:r>
            <a:endParaRPr lang="ko-KR" altLang="en-US" sz="1600" dirty="0">
              <a:latin typeface="Comic Sans MS" panose="030F0702030302020204" pitchFamily="66" charset="0"/>
              <a:ea typeface="나눔스퀘어_ac ExtraBold" panose="020B0600000101010101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913258" y="3576413"/>
            <a:ext cx="431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✔</a:t>
            </a:r>
            <a:endParaRPr lang="ko-KR" altLang="en-US" sz="2400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948" y="5638501"/>
            <a:ext cx="503064" cy="49016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93278" y="5567537"/>
            <a:ext cx="981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0000FF"/>
                </a:solidFill>
              </a:rPr>
              <a:t>( O )</a:t>
            </a:r>
            <a:endParaRPr lang="ko-KR" altLang="en-US" sz="3200" b="1" dirty="0">
              <a:solidFill>
                <a:srgbClr val="0000FF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298" y="5637694"/>
            <a:ext cx="466725" cy="47969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902567" y="5567537"/>
            <a:ext cx="981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0000"/>
                </a:solidFill>
              </a:rPr>
              <a:t>( x )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475" y="5648576"/>
            <a:ext cx="533400" cy="48006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80210" y="5725876"/>
            <a:ext cx="247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Rockwell Extra Bold" panose="02060903040505020403" pitchFamily="18" charset="0"/>
              </a:rPr>
              <a:t>,</a:t>
            </a:r>
            <a:endParaRPr lang="ko-KR" altLang="en-US" sz="2400" dirty="0">
              <a:latin typeface="Rockwell Extra Bold" panose="02060903040505020403" pitchFamily="18" charset="0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8677736" y="41146"/>
            <a:ext cx="3478597" cy="593494"/>
            <a:chOff x="8677736" y="41146"/>
            <a:chExt cx="3478597" cy="593494"/>
          </a:xfrm>
        </p:grpSpPr>
        <p:pic>
          <p:nvPicPr>
            <p:cNvPr id="24" name="Picture 2" descr="ê´ë ¨ ì´ë¯¸ì§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6" t="30821" r="26538" b="27058"/>
            <a:stretch>
              <a:fillRect/>
            </a:stretch>
          </p:blipFill>
          <p:spPr bwMode="auto">
            <a:xfrm>
              <a:off x="11488165" y="41146"/>
              <a:ext cx="668168" cy="571231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25" name="TextBox 24"/>
            <p:cNvSpPr txBox="1"/>
            <p:nvPr/>
          </p:nvSpPr>
          <p:spPr>
            <a:xfrm>
              <a:off x="9164926" y="326863"/>
              <a:ext cx="2731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HY백송B" panose="02030600000101010101" pitchFamily="18" charset="-127"/>
                  <a:ea typeface="HY백송B" panose="02030600000101010101" pitchFamily="18" charset="-127"/>
                </a:rPr>
                <a:t>Office of International Affairs 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HY백송B" panose="02030600000101010101" pitchFamily="18" charset="-127"/>
                <a:ea typeface="HY백송B" panose="02030600000101010101" pitchFamily="18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8677736" y="174725"/>
              <a:ext cx="3144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haroni" panose="02010803020104030203" pitchFamily="2" charset="-79"/>
                </a:rPr>
                <a:t>CHONNAM NATIONAL UNIVERSITY</a:t>
              </a:r>
              <a:endPara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617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698638" y="1573758"/>
            <a:ext cx="11087100" cy="21812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90575" y="3795408"/>
            <a:ext cx="11096625" cy="1230662"/>
          </a:xfrm>
          <a:prstGeom prst="rect">
            <a:avLst/>
          </a:prstGeom>
          <a:noFill/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696" y="3919775"/>
            <a:ext cx="12188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hlinkClick r:id="rId2"/>
              </a:rPr>
              <a:t>https://hak.jnu.ac.kr/arsamweb/enth/went/entraregt/New/EntraRegt700.aspx</a:t>
            </a:r>
            <a:endParaRPr lang="ko-KR" altLang="en-US" sz="2800" b="1" dirty="0"/>
          </a:p>
        </p:txBody>
      </p:sp>
      <p:sp>
        <p:nvSpPr>
          <p:cNvPr id="7" name="직사각형 6"/>
          <p:cNvSpPr/>
          <p:nvPr/>
        </p:nvSpPr>
        <p:spPr>
          <a:xfrm>
            <a:off x="3135486" y="2502068"/>
            <a:ext cx="49295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아래 링크를 클릭하여 해당 사이트로 이동합니다</a:t>
            </a:r>
            <a:endParaRPr lang="ko-KR" altLang="en-US" sz="20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093808" y="1947860"/>
            <a:ext cx="6635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dirty="0" smtClean="0">
                <a:latin typeface="Comic Sans MS" panose="030F0702030302020204" pitchFamily="66" charset="0"/>
              </a:rPr>
              <a:t>Go to the web-site with below address</a:t>
            </a:r>
            <a:endParaRPr lang="ko-KR" altLang="en-US" sz="2800" dirty="0">
              <a:latin typeface="Comic Sans MS" panose="030F0702030302020204" pitchFamily="66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703958" y="1988744"/>
            <a:ext cx="431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✔</a:t>
            </a:r>
            <a:endParaRPr lang="ko-KR" altLang="en-US" sz="2400" dirty="0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71450" y="1323003"/>
            <a:ext cx="2964036" cy="102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6800" b="1" dirty="0" smtClean="0">
                <a:latin typeface="Eras Bold ITC" panose="020B0907030504020204" pitchFamily="34" charset="0"/>
              </a:rPr>
              <a:t>Step 1</a:t>
            </a:r>
          </a:p>
          <a:p>
            <a:pPr algn="r"/>
            <a:endParaRPr lang="ko-KR" altLang="en-US" sz="5300" b="1" dirty="0">
              <a:latin typeface="Eras Bold ITC" panose="020B0907030504020204" pitchFamily="34" charset="0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8677736" y="41146"/>
            <a:ext cx="3478597" cy="593494"/>
            <a:chOff x="8677736" y="41146"/>
            <a:chExt cx="3478597" cy="593494"/>
          </a:xfrm>
        </p:grpSpPr>
        <p:pic>
          <p:nvPicPr>
            <p:cNvPr id="14" name="Picture 2" descr="ê´ë ¨ ì´ë¯¸ì§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6" t="30821" r="26538" b="27058"/>
            <a:stretch>
              <a:fillRect/>
            </a:stretch>
          </p:blipFill>
          <p:spPr bwMode="auto">
            <a:xfrm>
              <a:off x="11488165" y="41146"/>
              <a:ext cx="668168" cy="571231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15" name="TextBox 14"/>
            <p:cNvSpPr txBox="1"/>
            <p:nvPr/>
          </p:nvSpPr>
          <p:spPr>
            <a:xfrm>
              <a:off x="9164926" y="326863"/>
              <a:ext cx="2731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HY백송B" panose="02030600000101010101" pitchFamily="18" charset="-127"/>
                  <a:ea typeface="HY백송B" panose="02030600000101010101" pitchFamily="18" charset="-127"/>
                </a:rPr>
                <a:t>Office of International Affairs 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HY백송B" panose="02030600000101010101" pitchFamily="18" charset="-127"/>
                <a:ea typeface="HY백송B" panose="02030600000101010101" pitchFamily="18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8677736" y="174725"/>
              <a:ext cx="3144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haroni" panose="02010803020104030203" pitchFamily="2" charset="-79"/>
                </a:rPr>
                <a:t>CHONNAM NATIONAL UNIVERSITY</a:t>
              </a:r>
              <a:endPara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216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78" y="2876550"/>
            <a:ext cx="9601200" cy="3981450"/>
          </a:xfrm>
          <a:prstGeom prst="rect">
            <a:avLst/>
          </a:prstGeom>
        </p:spPr>
      </p:pic>
      <p:sp>
        <p:nvSpPr>
          <p:cNvPr id="16" name="모서리가 둥근 직사각형 15"/>
          <p:cNvSpPr/>
          <p:nvPr/>
        </p:nvSpPr>
        <p:spPr>
          <a:xfrm>
            <a:off x="567266" y="472380"/>
            <a:ext cx="11087100" cy="21812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56695" y="1651164"/>
            <a:ext cx="102583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지원구분선택에서 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“2022 Spring Graduate School for International Students and Overseas Koreans”</a:t>
            </a:r>
          </a:p>
          <a:p>
            <a:r>
              <a:rPr lang="ko-KR" altLang="en-US" b="1" dirty="0" err="1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를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 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선택한 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후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본인의 </a:t>
            </a:r>
            <a:r>
              <a:rPr lang="ko-KR" altLang="en-US" b="1" dirty="0" err="1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수험번호와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 생년월일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(</a:t>
            </a:r>
            <a:r>
              <a:rPr lang="ko-KR" altLang="en-US" b="1" dirty="0" err="1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년년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/</a:t>
            </a:r>
            <a:r>
              <a:rPr lang="ko-KR" altLang="en-US" b="1" dirty="0" err="1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월월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/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일일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)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을 입력합니다 </a:t>
            </a:r>
            <a:endParaRPr lang="ko-KR" altLang="en-US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456694" y="884912"/>
            <a:ext cx="99197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Comic Sans MS" panose="030F0702030302020204" pitchFamily="66" charset="0"/>
              </a:rPr>
              <a:t>Choose “2022 Spring Graduate School for International Students and Overseas Koreans” </a:t>
            </a:r>
            <a:r>
              <a:rPr lang="en-US" altLang="ko-KR" sz="2000" dirty="0" smtClean="0">
                <a:latin typeface="Comic Sans MS" panose="030F0702030302020204" pitchFamily="66" charset="0"/>
              </a:rPr>
              <a:t>and put your application number and date of birth(</a:t>
            </a:r>
            <a:r>
              <a:rPr lang="en-US" altLang="ko-KR" sz="2000" dirty="0" err="1" smtClean="0">
                <a:latin typeface="Comic Sans MS" panose="030F0702030302020204" pitchFamily="66" charset="0"/>
              </a:rPr>
              <a:t>yymmdd</a:t>
            </a:r>
            <a:r>
              <a:rPr lang="en-US" altLang="ko-KR" sz="2000" dirty="0" smtClean="0">
                <a:latin typeface="Comic Sans MS" panose="030F0702030302020204" pitchFamily="66" charset="0"/>
              </a:rPr>
              <a:t>)</a:t>
            </a:r>
            <a:endParaRPr lang="ko-KR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025167" y="832615"/>
            <a:ext cx="431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✔</a:t>
            </a:r>
            <a:endParaRPr lang="ko-KR" altLang="en-US" sz="2400" dirty="0"/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437170" y="227348"/>
            <a:ext cx="2847356" cy="102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6800" b="1" dirty="0" smtClean="0">
                <a:latin typeface="Eras Bold ITC" panose="020B0907030504020204" pitchFamily="34" charset="0"/>
              </a:rPr>
              <a:t>Step </a:t>
            </a:r>
            <a:r>
              <a:rPr lang="en-US" altLang="zh-CN" sz="6800" b="1" dirty="0" smtClean="0">
                <a:latin typeface="Eras Bold ITC" panose="020B0907030504020204" pitchFamily="34" charset="0"/>
              </a:rPr>
              <a:t>2</a:t>
            </a:r>
            <a:endParaRPr lang="en-US" altLang="ko-KR" sz="6800" b="1" dirty="0" smtClean="0">
              <a:latin typeface="Eras Bold ITC" panose="020B0907030504020204" pitchFamily="34" charset="0"/>
            </a:endParaRPr>
          </a:p>
          <a:p>
            <a:pPr algn="r"/>
            <a:endParaRPr lang="ko-KR" altLang="en-US" sz="5300" b="1" dirty="0">
              <a:latin typeface="Eras Bold ITC" panose="020B0907030504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3691" y="3756431"/>
            <a:ext cx="2568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0000FF"/>
                </a:solidFill>
                <a:latin typeface="Comic Sans MS" panose="030F0702030302020204" pitchFamily="66" charset="0"/>
                <a:ea typeface="FangSong" panose="02010609060101010101" pitchFamily="49" charset="-122"/>
              </a:rPr>
              <a:t>Application number(9Digits)</a:t>
            </a:r>
            <a:endParaRPr lang="ko-KR" altLang="en-US" sz="1400" b="1" dirty="0">
              <a:solidFill>
                <a:srgbClr val="0000FF"/>
              </a:solidFill>
              <a:latin typeface="DengXian" panose="02010600030101010101" pitchFamily="2" charset="-122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939740" y="4054099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>
                <a:solidFill>
                  <a:srgbClr val="0000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▼</a:t>
            </a:r>
            <a:endParaRPr lang="ko-KR" altLang="en-US" sz="1400" b="1" dirty="0">
              <a:solidFill>
                <a:srgbClr val="0000FF"/>
              </a:solidFill>
              <a:latin typeface="DengXian" panose="02010600030101010101" pitchFamily="2" charset="-122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72804" y="4330947"/>
            <a:ext cx="2153029" cy="297001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165727" y="4329488"/>
            <a:ext cx="2254135" cy="306010"/>
          </a:xfrm>
          <a:prstGeom prst="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221617" y="3759515"/>
            <a:ext cx="3933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FangSong" panose="02010609060101010101" pitchFamily="49" charset="-122"/>
              </a:rPr>
              <a:t>Date of Birth(</a:t>
            </a:r>
            <a:r>
              <a:rPr lang="en-US" altLang="ko-KR" sz="1400" b="1" dirty="0" err="1" smtClean="0">
                <a:solidFill>
                  <a:srgbClr val="00B050"/>
                </a:solidFill>
                <a:latin typeface="Comic Sans MS" panose="030F0702030302020204" pitchFamily="66" charset="0"/>
                <a:ea typeface="FangSong" panose="02010609060101010101" pitchFamily="49" charset="-122"/>
              </a:rPr>
              <a:t>yymmdd</a:t>
            </a:r>
            <a:r>
              <a:rPr lang="en-US" altLang="ko-KR" sz="14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FangSong" panose="02010609060101010101" pitchFamily="49" charset="-122"/>
              </a:rPr>
              <a:t>)</a:t>
            </a:r>
            <a:endParaRPr lang="en-US" altLang="ko-KR" sz="1400" b="1" dirty="0" smtClean="0">
              <a:solidFill>
                <a:srgbClr val="00B05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734852" y="4029178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>
                <a:solidFill>
                  <a:srgbClr val="00B05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▼</a:t>
            </a:r>
            <a:endParaRPr lang="ko-KR" altLang="en-US" sz="1400" b="1" dirty="0">
              <a:solidFill>
                <a:srgbClr val="00B050"/>
              </a:solidFill>
              <a:latin typeface="DengXian" panose="02010600030101010101" pitchFamily="2" charset="-122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50657" y="3332925"/>
            <a:ext cx="9189880" cy="34568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2605656" y="3072110"/>
            <a:ext cx="3443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▼</a:t>
            </a:r>
            <a:endParaRPr lang="ko-KR" altLang="en-US" sz="1400" b="1" dirty="0">
              <a:solidFill>
                <a:srgbClr val="FF0000"/>
              </a:solidFill>
              <a:latin typeface="DengXian" panose="02010600030101010101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3692" y="2678192"/>
            <a:ext cx="575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2022 Spring Graduate School for </a:t>
            </a:r>
          </a:p>
          <a:p>
            <a:r>
              <a:rPr lang="en-US" altLang="ko-KR" sz="1400" b="1" dirty="0" smtClean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International Students and overseas Koreans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8677736" y="41146"/>
            <a:ext cx="3478597" cy="593494"/>
            <a:chOff x="8677736" y="41146"/>
            <a:chExt cx="3478597" cy="593494"/>
          </a:xfrm>
        </p:grpSpPr>
        <p:pic>
          <p:nvPicPr>
            <p:cNvPr id="38" name="Picture 2" descr="ê´ë ¨ ì´ë¯¸ì§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6" t="30821" r="26538" b="27058"/>
            <a:stretch>
              <a:fillRect/>
            </a:stretch>
          </p:blipFill>
          <p:spPr bwMode="auto">
            <a:xfrm>
              <a:off x="11488165" y="41146"/>
              <a:ext cx="668168" cy="571231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39" name="TextBox 38"/>
            <p:cNvSpPr txBox="1"/>
            <p:nvPr/>
          </p:nvSpPr>
          <p:spPr>
            <a:xfrm>
              <a:off x="9164926" y="326863"/>
              <a:ext cx="2731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HY백송B" panose="02030600000101010101" pitchFamily="18" charset="-127"/>
                  <a:ea typeface="HY백송B" panose="02030600000101010101" pitchFamily="18" charset="-127"/>
                </a:rPr>
                <a:t>Office of International Affairs 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HY백송B" panose="02030600000101010101" pitchFamily="18" charset="-127"/>
                <a:ea typeface="HY백송B" panose="02030600000101010101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8677736" y="174725"/>
              <a:ext cx="3144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haroni" panose="02010803020104030203" pitchFamily="2" charset="-79"/>
                </a:rPr>
                <a:t>CHONNAM NATIONAL UNIVERSITY</a:t>
              </a:r>
              <a:endPara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059782" y="4049870"/>
            <a:ext cx="3933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Comic Sans MS" panose="030F0702030302020204" pitchFamily="66" charset="0"/>
                <a:ea typeface="FangSong" panose="02010609060101010101" pitchFamily="49" charset="-122"/>
              </a:rPr>
              <a:t> </a:t>
            </a:r>
            <a:r>
              <a:rPr lang="en-US" altLang="ko-KR" sz="1400" b="1" dirty="0" smtClean="0">
                <a:latin typeface="Comic Sans MS" panose="030F0702030302020204" pitchFamily="66" charset="0"/>
                <a:ea typeface="FangSong" panose="02010609060101010101" pitchFamily="49" charset="-122"/>
              </a:rPr>
              <a:t>    CLICK HERE</a:t>
            </a:r>
            <a:endParaRPr lang="en-US" altLang="ko-KR" sz="1400" b="1" dirty="0" smtClean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474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885" y="2876550"/>
            <a:ext cx="9601200" cy="3981450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558343" y="617326"/>
            <a:ext cx="11118634" cy="21396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34493" y="106042"/>
            <a:ext cx="6089434" cy="102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sz="4800" b="1" dirty="0" smtClean="0">
                <a:latin typeface="Eras Bold ITC" panose="020B0907030504020204" pitchFamily="34" charset="0"/>
              </a:rPr>
              <a:t>Important Notes!!!</a:t>
            </a:r>
            <a:endParaRPr lang="en-US" altLang="ko-KR" sz="4800" b="1" dirty="0" smtClean="0">
              <a:latin typeface="Eras Bold ITC" panose="020B0907030504020204" pitchFamily="34" charset="0"/>
            </a:endParaRPr>
          </a:p>
          <a:p>
            <a:pPr algn="r"/>
            <a:endParaRPr lang="ko-KR" altLang="en-US" sz="1400" b="1" dirty="0">
              <a:latin typeface="Eras Bold ITC" panose="020B0907030504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439362" y="1014308"/>
            <a:ext cx="9014006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If it does not show invoice even you put correct information, </a:t>
            </a:r>
          </a:p>
          <a:p>
            <a:r>
              <a:rPr lang="en-US" altLang="ko-KR" dirty="0" smtClean="0">
                <a:latin typeface="Comic Sans MS" panose="030F0702030302020204" pitchFamily="66" charset="0"/>
                <a:ea typeface="나눔스퀘어_ac ExtraBold" panose="020B0600000101010101" pitchFamily="50" charset="-127"/>
              </a:rPr>
              <a:t>please click the statement below, download viewer system and try it again</a:t>
            </a:r>
          </a:p>
          <a:p>
            <a:endParaRPr lang="en-US" altLang="ko-KR" sz="1000" dirty="0" smtClean="0">
              <a:latin typeface="Comic Sans MS" panose="030F0702030302020204" pitchFamily="66" charset="0"/>
              <a:ea typeface="나눔스퀘어_ac ExtraBold" panose="020B0600000101010101" pitchFamily="50" charset="-127"/>
            </a:endParaRPr>
          </a:p>
          <a:p>
            <a:r>
              <a:rPr lang="ko-KR" altLang="en-US" sz="16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올바른 정보를 넣었음에도 고지서를 확인할 수 없을 때에는 아래의 글자를 클릭하여 레포트뷰어를 설치 후 재시도</a:t>
            </a:r>
            <a:endParaRPr lang="ko-KR" altLang="en-US" sz="1600" dirty="0">
              <a:latin typeface="Comic Sans MS" panose="030F0702030302020204" pitchFamily="66" charset="0"/>
              <a:ea typeface="나눔스퀘어_ac ExtraBold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69735" y="979587"/>
            <a:ext cx="431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✔</a:t>
            </a:r>
            <a:endParaRPr lang="ko-KR" altLang="en-US" sz="2400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1023254" y="1653765"/>
            <a:ext cx="85374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H="1">
            <a:off x="10117310" y="6270363"/>
            <a:ext cx="1759692" cy="17077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1867477" y="1653765"/>
            <a:ext cx="9525" cy="459250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8734213" y="-181514"/>
            <a:ext cx="3478597" cy="593494"/>
            <a:chOff x="8677736" y="41146"/>
            <a:chExt cx="3478597" cy="593494"/>
          </a:xfrm>
        </p:grpSpPr>
        <p:pic>
          <p:nvPicPr>
            <p:cNvPr id="34" name="Picture 2" descr="ê´ë ¨ ì´ë¯¸ì§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6" t="30821" r="26538" b="27058"/>
            <a:stretch>
              <a:fillRect/>
            </a:stretch>
          </p:blipFill>
          <p:spPr bwMode="auto">
            <a:xfrm>
              <a:off x="11488165" y="41146"/>
              <a:ext cx="668168" cy="571231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35" name="TextBox 34"/>
            <p:cNvSpPr txBox="1"/>
            <p:nvPr/>
          </p:nvSpPr>
          <p:spPr>
            <a:xfrm>
              <a:off x="9164926" y="326863"/>
              <a:ext cx="2731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HY백송B" panose="02030600000101010101" pitchFamily="18" charset="-127"/>
                  <a:ea typeface="HY백송B" panose="02030600000101010101" pitchFamily="18" charset="-127"/>
                </a:rPr>
                <a:t>Office of International Affairs 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HY백송B" panose="02030600000101010101" pitchFamily="18" charset="-127"/>
                <a:ea typeface="HY백송B" panose="02030600000101010101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8677736" y="174725"/>
              <a:ext cx="3144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haroni" panose="02010803020104030203" pitchFamily="2" charset="-79"/>
                </a:rPr>
                <a:t>CHONNAM NATIONAL UNIVERSITY</a:t>
              </a:r>
              <a:endPara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3315763" y="3072110"/>
            <a:ext cx="3443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400" b="1" dirty="0">
              <a:solidFill>
                <a:srgbClr val="FF0000"/>
              </a:solidFill>
              <a:latin typeface="DengXian" panose="02010600030101010101" pitchFamily="2" charset="-122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949106" y="6097772"/>
            <a:ext cx="1047751" cy="297001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9122671" y="6084603"/>
            <a:ext cx="994639" cy="297001"/>
          </a:xfrm>
          <a:prstGeom prst="rect">
            <a:avLst/>
          </a:prstGeom>
          <a:noFill/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 rot="21439782">
            <a:off x="8392417" y="5808549"/>
            <a:ext cx="3443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solidFill>
                  <a:srgbClr val="FFC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▼</a:t>
            </a:r>
            <a:endParaRPr lang="ko-KR" altLang="en-US" sz="1400" b="1" dirty="0">
              <a:solidFill>
                <a:srgbClr val="FFC000"/>
              </a:solidFill>
              <a:latin typeface="DengXian" panose="02010600030101010101" pitchFamily="2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83485" y="5543188"/>
            <a:ext cx="3933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C000"/>
                </a:solidFill>
                <a:latin typeface="Comic Sans MS" panose="030F0702030302020204" pitchFamily="66" charset="0"/>
                <a:ea typeface="FangSong" panose="02010609060101010101" pitchFamily="49" charset="-122"/>
              </a:rPr>
              <a:t>Click Here to up-pop the Chrome</a:t>
            </a:r>
            <a:endParaRPr lang="en-US" altLang="ko-KR" sz="1400" b="1" dirty="0" smtClean="0">
              <a:solidFill>
                <a:srgbClr val="FFC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9585898" y="5776826"/>
            <a:ext cx="3443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solidFill>
                  <a:srgbClr val="7030A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▼</a:t>
            </a:r>
            <a:endParaRPr lang="ko-KR" altLang="en-US" sz="1400" b="1" dirty="0">
              <a:solidFill>
                <a:srgbClr val="7030A0"/>
              </a:solidFill>
              <a:latin typeface="DengXian" panose="02010600030101010101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80113" y="5555233"/>
            <a:ext cx="3933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7030A0"/>
                </a:solidFill>
                <a:latin typeface="Comic Sans MS" panose="030F0702030302020204" pitchFamily="66" charset="0"/>
                <a:ea typeface="FangSong" panose="02010609060101010101" pitchFamily="49" charset="-122"/>
              </a:rPr>
              <a:t>Click Here to up-pop the IE</a:t>
            </a:r>
            <a:endParaRPr lang="en-US" altLang="ko-KR" sz="1400" b="1" dirty="0" smtClean="0">
              <a:solidFill>
                <a:srgbClr val="7030A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869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848" y="3432460"/>
            <a:ext cx="4367547" cy="2859353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735149" y="781623"/>
            <a:ext cx="11087100" cy="25985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607043" y="2470363"/>
            <a:ext cx="81676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합격자유의사항의 </a:t>
            </a:r>
            <a:r>
              <a:rPr lang="en-US" altLang="ko-KR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2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등록금 납부에 적힌 유의사항과 등록금 고지서의 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&lt;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납부유의사항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&gt;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을 </a:t>
            </a:r>
            <a:endParaRPr lang="en-US" altLang="ko-KR" b="1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함초롬바탕" panose="02030604000101010101" pitchFamily="18" charset="-127"/>
            </a:endParaRPr>
          </a:p>
          <a:p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반드시 읽은 후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등록금 납부를 진행하세요</a:t>
            </a:r>
            <a:endParaRPr lang="en-US" altLang="ko-KR" b="1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함초롬바탕" panose="02030604000101010101" pitchFamily="18" charset="-127"/>
            </a:endParaRPr>
          </a:p>
          <a:p>
            <a:endParaRPr lang="en-US" altLang="ko-KR" sz="400" b="1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함초롬바탕" panose="02030604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07043" y="1155578"/>
            <a:ext cx="98479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Comic Sans MS" panose="030F0702030302020204" pitchFamily="66" charset="0"/>
              </a:rPr>
              <a:t>Before you print out the invoice and make a payment, </a:t>
            </a:r>
          </a:p>
          <a:p>
            <a:r>
              <a:rPr lang="en-US" altLang="ko-KR" sz="2000" dirty="0" smtClean="0">
                <a:latin typeface="Comic Sans MS" panose="030F0702030302020204" pitchFamily="66" charset="0"/>
              </a:rPr>
              <a:t>PLEASE read the “No.2 Tuition fee payment” in Notifications for Newly admitted Graduate Students And “&lt;CNU Tuition Policy Terms and Conditions&gt;” written in the invoice </a:t>
            </a:r>
            <a:endParaRPr lang="en-US" altLang="ko-KR" sz="1600" dirty="0" smtClean="0">
              <a:latin typeface="Comic Sans MS" panose="030F0702030302020204" pitchFamily="66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175516" y="1103281"/>
            <a:ext cx="431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✔</a:t>
            </a:r>
            <a:endParaRPr lang="ko-KR" altLang="en-US" sz="2400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68542" y="528278"/>
            <a:ext cx="2847356" cy="102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6800" b="1" dirty="0" smtClean="0">
                <a:latin typeface="Eras Bold ITC" panose="020B0907030504020204" pitchFamily="34" charset="0"/>
              </a:rPr>
              <a:t>Step </a:t>
            </a:r>
            <a:r>
              <a:rPr lang="en-US" altLang="ko-KR" sz="6800" b="1" dirty="0">
                <a:latin typeface="Eras Bold ITC" panose="020B0907030504020204" pitchFamily="34" charset="0"/>
              </a:rPr>
              <a:t>3</a:t>
            </a:r>
            <a:endParaRPr lang="en-US" altLang="ko-KR" sz="6800" b="1" dirty="0" smtClean="0">
              <a:latin typeface="Eras Bold ITC" panose="020B0907030504020204" pitchFamily="34" charset="0"/>
            </a:endParaRPr>
          </a:p>
          <a:p>
            <a:pPr algn="r"/>
            <a:endParaRPr lang="ko-KR" altLang="en-US" sz="5300" b="1" dirty="0">
              <a:latin typeface="Eras Bold ITC" panose="020B0907030504020204" pitchFamily="34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8677736" y="41146"/>
            <a:ext cx="3478597" cy="593494"/>
            <a:chOff x="8677736" y="41146"/>
            <a:chExt cx="3478597" cy="593494"/>
          </a:xfrm>
        </p:grpSpPr>
        <p:pic>
          <p:nvPicPr>
            <p:cNvPr id="11" name="Picture 2" descr="ê´ë ¨ ì´ë¯¸ì§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6" t="30821" r="26538" b="27058"/>
            <a:stretch>
              <a:fillRect/>
            </a:stretch>
          </p:blipFill>
          <p:spPr bwMode="auto">
            <a:xfrm>
              <a:off x="11488165" y="41146"/>
              <a:ext cx="668168" cy="571231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9164926" y="326863"/>
              <a:ext cx="2731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HY백송B" panose="02030600000101010101" pitchFamily="18" charset="-127"/>
                  <a:ea typeface="HY백송B" panose="02030600000101010101" pitchFamily="18" charset="-127"/>
                </a:rPr>
                <a:t>Office of International Affairs 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HY백송B" panose="02030600000101010101" pitchFamily="18" charset="-127"/>
                <a:ea typeface="HY백송B" panose="02030600000101010101" pitchFamily="18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8677736" y="174725"/>
              <a:ext cx="3144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haroni" panose="02010803020104030203" pitchFamily="2" charset="-79"/>
                </a:rPr>
                <a:t>CHONNAM NATIONAL UNIVERSITY</a:t>
              </a:r>
              <a:endPara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9309152" y="3398536"/>
            <a:ext cx="2362243" cy="2893277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38" y="3485801"/>
            <a:ext cx="3433763" cy="27042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475" y="3485801"/>
            <a:ext cx="3457575" cy="272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2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698638" y="1020960"/>
            <a:ext cx="11087100" cy="55893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05105" y="4911608"/>
            <a:ext cx="9793518" cy="5855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70000"/>
              </a:lnSpc>
              <a:buNone/>
            </a:pPr>
            <a:r>
              <a:rPr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打印学</a:t>
            </a:r>
            <a:r>
              <a:rPr lang="zh-CN" altLang="en-US" sz="20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费缴纳通</a:t>
            </a:r>
            <a:r>
              <a:rPr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知书，</a:t>
            </a:r>
            <a:r>
              <a:rPr lang="zh-CN" altLang="en-US" sz="20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向个人银行虚</a:t>
            </a:r>
            <a:r>
              <a:rPr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拟账户转账准确金额的学</a:t>
            </a:r>
            <a:r>
              <a:rPr lang="zh-CN" altLang="en-US" sz="20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费</a:t>
            </a:r>
            <a:endParaRPr lang="en-US" altLang="zh-CN" sz="2000" b="1" dirty="0" smtClean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100" b="1" dirty="0">
                <a:latin typeface="FangSong" panose="02010609060101010101" pitchFamily="49" charset="-122"/>
                <a:ea typeface="FangSong" panose="02010609060101010101" pitchFamily="49" charset="-122"/>
              </a:rPr>
              <a:t/>
            </a:r>
            <a:br>
              <a:rPr lang="zh-CN" altLang="en-US" sz="100" b="1" dirty="0">
                <a:latin typeface="FangSong" panose="02010609060101010101" pitchFamily="49" charset="-122"/>
                <a:ea typeface="FangSong" panose="02010609060101010101" pitchFamily="49" charset="-122"/>
              </a:rPr>
            </a:br>
            <a:r>
              <a:rPr lang="zh-CN" altLang="en-US" sz="18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在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海外缴纳时，根据汇率</a:t>
            </a:r>
            <a:r>
              <a:rPr lang="zh-CN" altLang="en-US" sz="18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在韩国及本人国家的银行都会发生汇款手续费的事</a:t>
            </a:r>
            <a:r>
              <a:rPr lang="zh-CN" altLang="en-US" sz="18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情。 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因这些手续</a:t>
            </a:r>
            <a:r>
              <a:rPr lang="zh-CN" altLang="en-US" sz="18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费最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终缴纳的学费金额不足时，因未登记处理而取消入学，学费事后自动退款。</a:t>
            </a:r>
            <a:endParaRPr lang="en-US" altLang="zh-CN" sz="1800" b="1" dirty="0" smtClean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zh-CN" altLang="en-US" sz="2000" b="1" dirty="0" smtClean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因此全南大学建</a:t>
            </a:r>
            <a:r>
              <a:rPr lang="zh-CN" altLang="en-US" sz="20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议尽可能在韩国缴</a:t>
            </a:r>
            <a:r>
              <a:rPr lang="zh-CN" altLang="en-US" sz="2000" b="1" dirty="0" smtClean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纳学费</a:t>
            </a:r>
            <a:r>
              <a:rPr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/>
            </a:r>
            <a:br>
              <a:rPr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</a:br>
            <a:r>
              <a:rPr lang="zh-CN" altLang="en-US" sz="900" b="1" dirty="0">
                <a:latin typeface="FangSong" panose="02010609060101010101" pitchFamily="49" charset="-122"/>
                <a:ea typeface="FangSong" panose="02010609060101010101" pitchFamily="49" charset="-122"/>
              </a:rPr>
              <a:t/>
            </a:r>
            <a:br>
              <a:rPr lang="zh-CN" altLang="en-US" sz="900" b="1" dirty="0">
                <a:latin typeface="FangSong" panose="02010609060101010101" pitchFamily="49" charset="-122"/>
                <a:ea typeface="FangSong" panose="02010609060101010101" pitchFamily="49" charset="-122"/>
              </a:rPr>
            </a:br>
            <a:r>
              <a:rPr lang="zh-CN" altLang="en-US" sz="1600" b="1" dirty="0">
                <a:latin typeface="FangSong" panose="02010609060101010101" pitchFamily="49" charset="-122"/>
                <a:ea typeface="FangSong" panose="02010609060101010101" pitchFamily="49" charset="-122"/>
              </a:rPr>
              <a:t>* 银行手续费相关部分请参考学费通知</a:t>
            </a:r>
            <a:r>
              <a:rPr lang="zh-CN" altLang="en-US" sz="16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书中的</a:t>
            </a:r>
            <a:r>
              <a:rPr lang="zh-CN" altLang="en-US" sz="1600" b="1" dirty="0">
                <a:latin typeface="FangSong" panose="02010609060101010101" pitchFamily="49" charset="-122"/>
                <a:ea typeface="FangSong" panose="02010609060101010101" pitchFamily="49" charset="-122"/>
              </a:rPr>
              <a:t>注意事</a:t>
            </a:r>
            <a:r>
              <a:rPr lang="zh-CN" altLang="en-US" sz="1600" b="1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项</a:t>
            </a:r>
            <a:endParaRPr lang="ko-KR" altLang="en-US" sz="1800" b="1" dirty="0">
              <a:latin typeface="FangSong" panose="02010609060101010101" pitchFamily="49" charset="-122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605105" y="3237115"/>
            <a:ext cx="9972602" cy="14927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등록금고지서를 출력하고 본인 전용의 가상 계좌에 정확한 액수의 등록금을 이체합니다</a:t>
            </a:r>
            <a:endParaRPr lang="en-US" altLang="ko-KR" b="1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함초롬바탕" panose="02030604000101010101" pitchFamily="18" charset="-127"/>
            </a:endParaRPr>
          </a:p>
          <a:p>
            <a:endParaRPr lang="en-US" altLang="ko-KR" sz="400" b="1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함초롬바탕" panose="02030604000101010101" pitchFamily="18" charset="-127"/>
            </a:endParaRPr>
          </a:p>
          <a:p>
            <a:r>
              <a:rPr lang="ko-KR" altLang="en-US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해외에서 납부하게 될 경우</a:t>
            </a:r>
            <a:r>
              <a:rPr lang="en-US" altLang="ko-KR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환율에 따라 한국 및 본인 국가의 은행 모두에서 송금 수수료가 발생하게 됩니다</a:t>
            </a:r>
            <a:r>
              <a:rPr lang="en-US" altLang="ko-KR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이러한 수수료로</a:t>
            </a:r>
            <a:endParaRPr lang="en-US" altLang="ko-KR" sz="1600" dirty="0" smtClean="0">
              <a:latin typeface="나눔스퀘어_ac" panose="020B0600000101010101" pitchFamily="50" charset="-127"/>
              <a:ea typeface="나눔스퀘어_ac" panose="020B0600000101010101" pitchFamily="50" charset="-127"/>
              <a:cs typeface="함초롬바탕" panose="02030604000101010101" pitchFamily="18" charset="-127"/>
            </a:endParaRPr>
          </a:p>
          <a:p>
            <a:r>
              <a:rPr lang="ko-KR" altLang="en-US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인해 최종 납부한 등록금 금액이 부족할 경우</a:t>
            </a:r>
            <a:r>
              <a:rPr lang="en-US" altLang="ko-KR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미등록처리가 되어 입학이 취소되고 등록금은 추후 자동 환불됩니다</a:t>
            </a:r>
            <a:r>
              <a:rPr lang="en-US" altLang="ko-KR" sz="1600" dirty="0" smtClean="0"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.</a:t>
            </a:r>
          </a:p>
          <a:p>
            <a:r>
              <a:rPr lang="ko-KR" altLang="en-US" sz="1600" b="1" dirty="0" smtClean="0">
                <a:solidFill>
                  <a:srgbClr val="FF0000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위와 같은 사유로 인하여 가능한 </a:t>
            </a:r>
            <a:r>
              <a:rPr lang="ko-KR" altLang="en-US" sz="1600" b="1" dirty="0">
                <a:solidFill>
                  <a:srgbClr val="FF0000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한국에서  납부하는 것을 </a:t>
            </a:r>
            <a:r>
              <a:rPr lang="ko-KR" altLang="en-US" sz="1600" b="1" dirty="0" smtClean="0">
                <a:solidFill>
                  <a:srgbClr val="FF0000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권장합니다</a:t>
            </a:r>
            <a:r>
              <a:rPr lang="en-US" altLang="ko-KR" sz="1600" b="1" dirty="0" smtClean="0">
                <a:solidFill>
                  <a:srgbClr val="FF0000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.</a:t>
            </a:r>
            <a:endParaRPr lang="en-US" altLang="ko-KR" sz="1600" dirty="0" smtClean="0">
              <a:latin typeface="나눔스퀘어_ac" panose="020B0600000101010101" pitchFamily="50" charset="-127"/>
              <a:ea typeface="나눔스퀘어_ac" panose="020B0600000101010101" pitchFamily="50" charset="-127"/>
              <a:cs typeface="함초롬바탕" panose="02030604000101010101" pitchFamily="18" charset="-127"/>
            </a:endParaRPr>
          </a:p>
          <a:p>
            <a:endParaRPr lang="en-US" altLang="ko-KR" sz="500" dirty="0">
              <a:latin typeface="Comic Sans MS" panose="030F0702030302020204" pitchFamily="66" charset="0"/>
            </a:endParaRPr>
          </a:p>
          <a:p>
            <a:r>
              <a:rPr lang="en-US" altLang="ko-KR" sz="1600" dirty="0">
                <a:latin typeface="Comic Sans MS" panose="030F0702030302020204" pitchFamily="66" charset="0"/>
              </a:rPr>
              <a:t>* </a:t>
            </a:r>
            <a:r>
              <a:rPr lang="ko-KR" altLang="en-US" sz="14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은행 수수료와 관련한 부분은 등록금고지서 유의사항을 참고하세요</a:t>
            </a:r>
            <a:endParaRPr lang="en-US" altLang="ko-KR" sz="16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05105" y="1390292"/>
            <a:ext cx="9417638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Comic Sans MS" panose="030F0702030302020204" pitchFamily="66" charset="0"/>
              </a:rPr>
              <a:t>Print out your invoice, and wire the exact amount to your own virtual account</a:t>
            </a:r>
          </a:p>
          <a:p>
            <a:endParaRPr lang="en-US" altLang="ko-KR" sz="300" dirty="0">
              <a:latin typeface="Comic Sans MS" panose="030F0702030302020204" pitchFamily="66" charset="0"/>
            </a:endParaRPr>
          </a:p>
          <a:p>
            <a:r>
              <a:rPr lang="en-US" altLang="ko-KR" sz="1600" dirty="0" smtClean="0"/>
              <a:t>If </a:t>
            </a:r>
            <a:r>
              <a:rPr lang="en-US" altLang="ko-KR" sz="1600" dirty="0"/>
              <a:t>you pay overseas, the remittance fee will be incurred at both banks in Korea and your country according to the exchange rate. If the </a:t>
            </a:r>
            <a:r>
              <a:rPr lang="en-US" altLang="ko-KR" sz="1600" dirty="0" smtClean="0"/>
              <a:t>transferred </a:t>
            </a:r>
            <a:r>
              <a:rPr lang="en-US" altLang="ko-KR" sz="1600" dirty="0"/>
              <a:t>tuition fee is insufficient due to these </a:t>
            </a:r>
            <a:r>
              <a:rPr lang="en-US" altLang="ko-KR" sz="1600" dirty="0" smtClean="0"/>
              <a:t>reasons, </a:t>
            </a:r>
            <a:r>
              <a:rPr lang="en-US" altLang="ko-KR" sz="1600" dirty="0"/>
              <a:t>the admission will be canceled due to non-registration and the </a:t>
            </a:r>
            <a:r>
              <a:rPr lang="en-US" altLang="ko-KR" sz="1600" dirty="0" smtClean="0"/>
              <a:t>wired tuition </a:t>
            </a:r>
            <a:r>
              <a:rPr lang="en-US" altLang="ko-KR" sz="1600" dirty="0"/>
              <a:t>will be automatically refunded later</a:t>
            </a:r>
            <a:r>
              <a:rPr lang="en-US" altLang="ko-KR" sz="1600" dirty="0" smtClean="0"/>
              <a:t>.</a:t>
            </a:r>
            <a:r>
              <a:rPr lang="en-US" altLang="ko-KR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So CNU </a:t>
            </a:r>
            <a:r>
              <a:rPr lang="en-US" altLang="ko-KR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strongly recommend each applicant to wire the fee in Korea. </a:t>
            </a:r>
            <a:endParaRPr lang="en-US" altLang="ko-KR" sz="16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US" altLang="ko-KR" sz="400" dirty="0" smtClean="0"/>
          </a:p>
          <a:p>
            <a:r>
              <a:rPr lang="en-US" altLang="ko-KR" sz="1400" dirty="0" smtClean="0">
                <a:latin typeface="Comic Sans MS" panose="030F0702030302020204" pitchFamily="66" charset="0"/>
              </a:rPr>
              <a:t>* Please refer to the “Cautions” in invoice about the bank brokerage commission fee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144354" y="1390292"/>
            <a:ext cx="431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✔</a:t>
            </a:r>
            <a:endParaRPr lang="ko-KR" altLang="en-US" sz="2400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68542" y="785423"/>
            <a:ext cx="2847356" cy="102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6800" b="1" dirty="0" smtClean="0">
                <a:latin typeface="Eras Bold ITC" panose="020B0907030504020204" pitchFamily="34" charset="0"/>
              </a:rPr>
              <a:t>Step </a:t>
            </a:r>
            <a:r>
              <a:rPr lang="en-US" altLang="ko-KR" sz="6800" b="1" dirty="0">
                <a:latin typeface="Eras Bold ITC" panose="020B0907030504020204" pitchFamily="34" charset="0"/>
              </a:rPr>
              <a:t>4</a:t>
            </a:r>
            <a:endParaRPr lang="en-US" altLang="ko-KR" sz="6800" b="1" dirty="0" smtClean="0">
              <a:latin typeface="Eras Bold ITC" panose="020B0907030504020204" pitchFamily="34" charset="0"/>
            </a:endParaRPr>
          </a:p>
          <a:p>
            <a:pPr algn="r"/>
            <a:endParaRPr lang="ko-KR" altLang="en-US" sz="5300" b="1" dirty="0">
              <a:latin typeface="Eras Bold ITC" panose="020B0907030504020204" pitchFamily="34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8677736" y="41146"/>
            <a:ext cx="3478597" cy="593494"/>
            <a:chOff x="8677736" y="41146"/>
            <a:chExt cx="3478597" cy="593494"/>
          </a:xfrm>
        </p:grpSpPr>
        <p:pic>
          <p:nvPicPr>
            <p:cNvPr id="12" name="Picture 2" descr="ê´ë ¨ ì´ë¯¸ì§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6" t="30821" r="26538" b="27058"/>
            <a:stretch>
              <a:fillRect/>
            </a:stretch>
          </p:blipFill>
          <p:spPr bwMode="auto">
            <a:xfrm>
              <a:off x="11488165" y="41146"/>
              <a:ext cx="668168" cy="571231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13" name="TextBox 12"/>
            <p:cNvSpPr txBox="1"/>
            <p:nvPr/>
          </p:nvSpPr>
          <p:spPr>
            <a:xfrm>
              <a:off x="9164926" y="326863"/>
              <a:ext cx="2731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HY백송B" panose="02030600000101010101" pitchFamily="18" charset="-127"/>
                  <a:ea typeface="HY백송B" panose="02030600000101010101" pitchFamily="18" charset="-127"/>
                </a:rPr>
                <a:t>Office of International Affairs 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HY백송B" panose="02030600000101010101" pitchFamily="18" charset="-127"/>
                <a:ea typeface="HY백송B" panose="02030600000101010101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77736" y="174725"/>
              <a:ext cx="3144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haroni" panose="02010803020104030203" pitchFamily="2" charset="-79"/>
                </a:rPr>
                <a:t>CHONNAM NATIONAL UNIVERSITY</a:t>
              </a:r>
              <a:endPara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245387" y="45172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★</a:t>
            </a:r>
            <a:endParaRPr lang="ko-KR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397787" y="60412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★</a:t>
            </a:r>
            <a:endParaRPr lang="ko-KR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911303" y="17472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★</a:t>
            </a:r>
            <a:endParaRPr lang="ko-KR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490374" y="41945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★</a:t>
            </a:r>
            <a:endParaRPr lang="ko-KR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83140" y="83629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★</a:t>
            </a:r>
            <a:endParaRPr lang="ko-KR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90889" y="108132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★</a:t>
            </a:r>
            <a:endParaRPr lang="ko-KR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735361" y="623526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accent5">
                    <a:lumMod val="75000"/>
                  </a:schemeClr>
                </a:solidFill>
                <a:latin typeface="Eras Bold ITC" panose="020B0907030504020204" pitchFamily="34" charset="0"/>
              </a:rPr>
              <a:t>Important !!!</a:t>
            </a:r>
            <a:endParaRPr lang="ko-KR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236332" y="952947"/>
            <a:ext cx="2915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schemeClr val="accent4"/>
                </a:solidFill>
                <a:latin typeface="Comic Sans MS" panose="030F0702030302020204" pitchFamily="66" charset="0"/>
              </a:rPr>
              <a:t>★</a:t>
            </a:r>
            <a:endParaRPr lang="ko-KR" altLang="en-US" sz="1400" dirty="0">
              <a:solidFill>
                <a:schemeClr val="accent4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406572" y="299324"/>
            <a:ext cx="2915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schemeClr val="accent4"/>
                </a:solidFill>
                <a:latin typeface="Comic Sans MS" panose="030F0702030302020204" pitchFamily="66" charset="0"/>
              </a:rPr>
              <a:t>★</a:t>
            </a:r>
            <a:endParaRPr lang="ko-KR" altLang="en-US" sz="1400" dirty="0">
              <a:solidFill>
                <a:schemeClr val="accent4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553878" y="274677"/>
            <a:ext cx="2915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schemeClr val="accent4"/>
                </a:solidFill>
                <a:latin typeface="Comic Sans MS" panose="030F0702030302020204" pitchFamily="66" charset="0"/>
              </a:rPr>
              <a:t>★</a:t>
            </a:r>
            <a:endParaRPr lang="ko-KR" altLang="en-US" sz="1400" dirty="0">
              <a:solidFill>
                <a:schemeClr val="accent4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10162" y="749797"/>
            <a:ext cx="2915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schemeClr val="accent4"/>
                </a:solidFill>
                <a:latin typeface="Comic Sans MS" panose="030F0702030302020204" pitchFamily="66" charset="0"/>
              </a:rPr>
              <a:t>★</a:t>
            </a:r>
            <a:endParaRPr lang="ko-KR" altLang="en-US" sz="1400" dirty="0">
              <a:solidFill>
                <a:schemeClr val="accent4"/>
              </a:solidFill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1128245" y="3117914"/>
            <a:ext cx="10270378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144354" y="4799856"/>
            <a:ext cx="10270378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54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8677736" y="41146"/>
            <a:ext cx="3478597" cy="593494"/>
            <a:chOff x="8677736" y="41146"/>
            <a:chExt cx="3478597" cy="593494"/>
          </a:xfrm>
        </p:grpSpPr>
        <p:pic>
          <p:nvPicPr>
            <p:cNvPr id="11" name="Picture 2" descr="ê´ë ¨ ì´ë¯¸ì§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6" t="30821" r="26538" b="27058"/>
            <a:stretch>
              <a:fillRect/>
            </a:stretch>
          </p:blipFill>
          <p:spPr bwMode="auto">
            <a:xfrm>
              <a:off x="11488165" y="41146"/>
              <a:ext cx="668168" cy="571231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9164926" y="326863"/>
              <a:ext cx="2731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HY백송B" panose="02030600000101010101" pitchFamily="18" charset="-127"/>
                  <a:ea typeface="HY백송B" panose="02030600000101010101" pitchFamily="18" charset="-127"/>
                </a:rPr>
                <a:t>Office of International Affairs 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HY백송B" panose="02030600000101010101" pitchFamily="18" charset="-127"/>
                <a:ea typeface="HY백송B" panose="02030600000101010101" pitchFamily="18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8677736" y="174725"/>
              <a:ext cx="3144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haroni" panose="02010803020104030203" pitchFamily="2" charset="-79"/>
                </a:rPr>
                <a:t>CHONNAM NATIONAL UNIVERSITY</a:t>
              </a:r>
              <a:endPara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546" y="634640"/>
            <a:ext cx="6160338" cy="60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0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105025" y="4714875"/>
            <a:ext cx="8420099" cy="17907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defRPr>
            </a:lvl9pPr>
          </a:lstStyle>
          <a:p>
            <a:pPr algn="ctr" eaLnBrk="1" latinLnBrk="1" hangingPunct="1">
              <a:defRPr/>
            </a:pPr>
            <a:endParaRPr lang="ko-KR" altLang="en-US" smtClean="0">
              <a:solidFill>
                <a:srgbClr val="FFFFFF"/>
              </a:solidFill>
              <a:ea typeface="굴림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97537" y="1524807"/>
            <a:ext cx="1069062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Comic Sans MS" panose="030F0702030302020204" pitchFamily="66" charset="0"/>
              </a:rPr>
              <a:t>If you followed all the instruction here, but still cannot check your own tuition invoice, send me an e-mail to the address below and ask for the invoice </a:t>
            </a:r>
            <a:r>
              <a:rPr lang="en-US" altLang="ko-K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by 21</a:t>
            </a:r>
            <a:r>
              <a:rPr lang="en-US" altLang="ko-KR" sz="20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</a:t>
            </a:r>
            <a:r>
              <a:rPr lang="en-US" altLang="ko-KR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Dec 16:00.</a:t>
            </a:r>
          </a:p>
          <a:p>
            <a:r>
              <a:rPr lang="en-US" altLang="ko-KR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- You should put your application number and your full name when you send me an e-mail </a:t>
            </a:r>
            <a:r>
              <a:rPr lang="ko-KR" altLang="en-US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★</a:t>
            </a:r>
            <a:r>
              <a:rPr lang="ko-KR" alt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ko-KR" altLang="en-US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★</a:t>
            </a:r>
            <a:r>
              <a:rPr lang="ko-KR" alt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 ★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2540201" y="5032267"/>
            <a:ext cx="7077075" cy="1022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5400" b="1" dirty="0" smtClean="0">
                <a:latin typeface="Eras Bold ITC" panose="020B0907030504020204" pitchFamily="34" charset="0"/>
                <a:hlinkClick r:id="rId2"/>
              </a:rPr>
              <a:t>internia@jnu.ac.kr</a:t>
            </a:r>
            <a:endParaRPr lang="ko-KR" altLang="en-US" sz="5400" b="1" dirty="0">
              <a:latin typeface="Eras Bold ITC" panose="020B0907030504020204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97537" y="2718352"/>
            <a:ext cx="10068782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해당 설명에 따라 모든 방법을 시도해보았음에도 등록금고지서를 조회하지 못할 경우</a:t>
            </a:r>
            <a:r>
              <a:rPr lang="en-US" altLang="ko-KR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, </a:t>
            </a:r>
            <a:r>
              <a:rPr lang="en-US" altLang="ko-KR" b="1" dirty="0" smtClean="0">
                <a:solidFill>
                  <a:srgbClr val="FF0000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12</a:t>
            </a:r>
            <a:r>
              <a:rPr lang="ko-KR" altLang="en-US" b="1" dirty="0" smtClean="0">
                <a:solidFill>
                  <a:srgbClr val="FF0000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월 </a:t>
            </a:r>
            <a:r>
              <a:rPr lang="en-US" altLang="ko-KR" b="1" dirty="0" smtClean="0">
                <a:solidFill>
                  <a:srgbClr val="FF0000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21</a:t>
            </a:r>
            <a:r>
              <a:rPr lang="ko-KR" altLang="en-US" b="1" dirty="0" smtClean="0">
                <a:solidFill>
                  <a:srgbClr val="FF0000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일 </a:t>
            </a:r>
            <a:r>
              <a:rPr lang="en-US" altLang="ko-KR" b="1" dirty="0" smtClean="0">
                <a:solidFill>
                  <a:srgbClr val="FF0000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16:00</a:t>
            </a:r>
            <a:r>
              <a:rPr lang="ko-KR" altLang="en-US" b="1" dirty="0" smtClean="0">
                <a:solidFill>
                  <a:srgbClr val="FF0000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까지 </a:t>
            </a:r>
            <a:endParaRPr lang="en-US" altLang="ko-KR" b="1" dirty="0" smtClean="0">
              <a:solidFill>
                <a:srgbClr val="FF0000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함초롬바탕" panose="02030604000101010101" pitchFamily="18" charset="-127"/>
            </a:endParaRPr>
          </a:p>
          <a:p>
            <a:r>
              <a:rPr lang="ko-KR" altLang="en-US" b="1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함초롬바탕" panose="02030604000101010101" pitchFamily="18" charset="-127"/>
              </a:rPr>
              <a:t>아래의 이메일 주소로 이메일을 보내서 등록금고지서를 요청하시기 바랍니다</a:t>
            </a:r>
            <a:endParaRPr lang="en-US" altLang="ko-KR" b="1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함초롬바탕" panose="02030604000101010101" pitchFamily="18" charset="-127"/>
            </a:endParaRPr>
          </a:p>
          <a:p>
            <a:endParaRPr lang="en-US" altLang="ko-KR" sz="400" b="1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함초롬바탕" panose="02030604000101010101" pitchFamily="18" charset="-127"/>
            </a:endParaRPr>
          </a:p>
          <a:p>
            <a:r>
              <a:rPr lang="en-US" altLang="ko-KR" sz="1600" dirty="0" smtClean="0">
                <a:solidFill>
                  <a:srgbClr val="0000F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- </a:t>
            </a:r>
            <a:r>
              <a:rPr lang="ko-KR" altLang="en-US" sz="1600" dirty="0" smtClean="0">
                <a:solidFill>
                  <a:srgbClr val="0000F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이메일을 보낼 때에는 반드시 본인의 </a:t>
            </a:r>
            <a:r>
              <a:rPr lang="ko-KR" altLang="en-US" sz="1600" dirty="0" err="1" smtClean="0">
                <a:solidFill>
                  <a:srgbClr val="0000F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수험번호와</a:t>
            </a:r>
            <a:r>
              <a:rPr lang="ko-KR" altLang="en-US" sz="1600" dirty="0" smtClean="0">
                <a:solidFill>
                  <a:srgbClr val="0000F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함초롬바탕" panose="02030604000101010101" pitchFamily="18" charset="-127"/>
              </a:rPr>
              <a:t> 이름을 함께 보내야합니다 </a:t>
            </a:r>
            <a:r>
              <a:rPr lang="ko-KR" altLang="en-US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★ </a:t>
            </a:r>
            <a:r>
              <a:rPr lang="ko-KR" alt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★ ★</a:t>
            </a:r>
          </a:p>
          <a:p>
            <a:endParaRPr lang="en-US" altLang="ko-KR" sz="5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8677736" y="41146"/>
            <a:ext cx="3478597" cy="593494"/>
            <a:chOff x="8677736" y="41146"/>
            <a:chExt cx="3478597" cy="593494"/>
          </a:xfrm>
        </p:grpSpPr>
        <p:pic>
          <p:nvPicPr>
            <p:cNvPr id="11" name="Picture 2" descr="ê´ë ¨ ì´ë¯¸ì§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46" t="30821" r="26538" b="27058"/>
            <a:stretch>
              <a:fillRect/>
            </a:stretch>
          </p:blipFill>
          <p:spPr bwMode="auto">
            <a:xfrm>
              <a:off x="11488165" y="41146"/>
              <a:ext cx="668168" cy="571231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9164926" y="326863"/>
              <a:ext cx="27317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HY백송B" panose="02030600000101010101" pitchFamily="18" charset="-127"/>
                  <a:ea typeface="HY백송B" panose="02030600000101010101" pitchFamily="18" charset="-127"/>
                </a:rPr>
                <a:t>Office of International Affairs 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HY백송B" panose="02030600000101010101" pitchFamily="18" charset="-127"/>
                <a:ea typeface="HY백송B" panose="02030600000101010101" pitchFamily="18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8677736" y="174725"/>
              <a:ext cx="31445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haroni" panose="02010803020104030203" pitchFamily="2" charset="-79"/>
                </a:rPr>
                <a:t>CHONNAM NATIONAL UNIVERSITY</a:t>
              </a:r>
              <a:endPara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72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2594</TotalTime>
  <Words>839</Words>
  <Application>Microsoft Office PowerPoint</Application>
  <PresentationFormat>와이드스크린</PresentationFormat>
  <Paragraphs>105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7" baseType="lpstr">
      <vt:lpstr>Aharoni</vt:lpstr>
      <vt:lpstr>DengXian</vt:lpstr>
      <vt:lpstr>FangSong</vt:lpstr>
      <vt:lpstr>HY견고딕</vt:lpstr>
      <vt:lpstr>HY백송B</vt:lpstr>
      <vt:lpstr>KaiTi</vt:lpstr>
      <vt:lpstr>宋体</vt:lpstr>
      <vt:lpstr>굴림</vt:lpstr>
      <vt:lpstr>나눔스퀘어_ac</vt:lpstr>
      <vt:lpstr>나눔스퀘어_ac ExtraBold</vt:lpstr>
      <vt:lpstr>맑은 고딕</vt:lpstr>
      <vt:lpstr>함초롬바탕</vt:lpstr>
      <vt:lpstr>Arial</vt:lpstr>
      <vt:lpstr>Arial Black</vt:lpstr>
      <vt:lpstr>Comic Sans MS</vt:lpstr>
      <vt:lpstr>Eras Bold ITC</vt:lpstr>
      <vt:lpstr>Rockwell Extra Bold</vt:lpstr>
      <vt:lpstr>Office 테마</vt:lpstr>
      <vt:lpstr>How to check the Tuition Invoice - For Graduate freshmen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Affairs</dc:title>
  <dc:creator>user</dc:creator>
  <cp:lastModifiedBy>user</cp:lastModifiedBy>
  <cp:revision>198</cp:revision>
  <cp:lastPrinted>2020-10-05T06:33:25Z</cp:lastPrinted>
  <dcterms:created xsi:type="dcterms:W3CDTF">2018-12-10T09:45:52Z</dcterms:created>
  <dcterms:modified xsi:type="dcterms:W3CDTF">2021-12-20T01:21:30Z</dcterms:modified>
  <cp:contentStatus/>
</cp:coreProperties>
</file>